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3"/>
    <p:sldId id="257" r:id="rId4"/>
    <p:sldId id="273" r:id="rId5"/>
    <p:sldId id="275" r:id="rId6"/>
    <p:sldId id="258" r:id="rId7"/>
    <p:sldId id="259" r:id="rId8"/>
    <p:sldId id="274" r:id="rId9"/>
    <p:sldId id="260" r:id="rId10"/>
    <p:sldId id="261" r:id="rId11"/>
    <p:sldId id="262" r:id="rId12"/>
    <p:sldId id="263" r:id="rId13"/>
    <p:sldId id="276" r:id="rId14"/>
    <p:sldId id="277" r:id="rId15"/>
    <p:sldId id="264" r:id="rId16"/>
    <p:sldId id="278" r:id="rId17"/>
    <p:sldId id="265" r:id="rId18"/>
    <p:sldId id="266" r:id="rId19"/>
    <p:sldId id="267" r:id="rId20"/>
    <p:sldId id="269" r:id="rId21"/>
    <p:sldId id="270" r:id="rId22"/>
    <p:sldId id="271" r:id="rId23"/>
    <p:sldId id="323" r:id="rId24"/>
    <p:sldId id="290" r:id="rId25"/>
    <p:sldId id="289" r:id="rId26"/>
    <p:sldId id="286" r:id="rId27"/>
    <p:sldId id="287" r:id="rId28"/>
    <p:sldId id="292" r:id="rId29"/>
    <p:sldId id="293" r:id="rId30"/>
    <p:sldId id="294" r:id="rId31"/>
    <p:sldId id="295" r:id="rId32"/>
    <p:sldId id="296"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6" r:id="rId47"/>
    <p:sldId id="317" r:id="rId48"/>
    <p:sldId id="318" r:id="rId49"/>
    <p:sldId id="319" r:id="rId50"/>
    <p:sldId id="320" r:id="rId51"/>
    <p:sldId id="321" r:id="rId52"/>
    <p:sldId id="322" r:id="rId53"/>
    <p:sldId id="324" r:id="rId54"/>
    <p:sldId id="325" r:id="rId55"/>
    <p:sldId id="326" r:id="rId56"/>
    <p:sldId id="327" r:id="rId57"/>
    <p:sldId id="328" r:id="rId58"/>
    <p:sldId id="329" r:id="rId59"/>
    <p:sldId id="330" r:id="rId60"/>
    <p:sldId id="331" r:id="rId61"/>
    <p:sldId id="33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notesMaster" Target="notesMasters/notesMaster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wrap="square" lIns="0" tIns="0" rIns="0" bIns="0">
            <a:normAutofit/>
          </a:bodyPr>
          <a:lstStyle>
            <a:lvl1pPr algn="ctr" fontAlgn="base">
              <a:defRPr sz="3200">
                <a:solidFill>
                  <a:schemeClr val="tx1">
                    <a:lumMod val="85000"/>
                    <a:lumOff val="15000"/>
                  </a:schemeClr>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9.png"/><Relationship Id="rId3" Type="http://schemas.openxmlformats.org/officeDocument/2006/relationships/tags" Target="../tags/tag7.xml"/><Relationship Id="rId2" Type="http://schemas.openxmlformats.org/officeDocument/2006/relationships/tags" Target="../tags/tag6.xml"/><Relationship Id="rId14" Type="http://schemas.openxmlformats.org/officeDocument/2006/relationships/slideLayout" Target="../slideLayouts/slideLayout12.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6230" y="1496060"/>
            <a:ext cx="9144000" cy="922020"/>
          </a:xfrm>
        </p:spPr>
        <p:txBody>
          <a:bodyPr>
            <a:normAutofit fontScale="90000"/>
          </a:bodyPr>
          <a:lstStyle/>
          <a:p>
            <a:r>
              <a:rPr lang="en-US" b="1" dirty="0"/>
              <a:t>UNIT -IV </a:t>
            </a:r>
            <a:endParaRPr lang="en-US" b="1" dirty="0"/>
          </a:p>
        </p:txBody>
      </p:sp>
      <p:sp>
        <p:nvSpPr>
          <p:cNvPr id="3" name="Subtitle 2"/>
          <p:cNvSpPr>
            <a:spLocks noGrp="1"/>
          </p:cNvSpPr>
          <p:nvPr>
            <p:ph type="subTitle" idx="1"/>
          </p:nvPr>
        </p:nvSpPr>
        <p:spPr>
          <a:xfrm>
            <a:off x="1586230" y="2541588"/>
            <a:ext cx="9144000" cy="1655762"/>
          </a:xfrm>
        </p:spPr>
        <p:txBody>
          <a:bodyPr/>
          <a:lstStyle/>
          <a:p>
            <a:r>
              <a:rPr lang="en-US" sz="4800" b="1"/>
              <a:t>SPARK With Machine Learning </a:t>
            </a:r>
            <a:endParaRPr lang="en-US" sz="4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b="1">
                <a:sym typeface="+mn-ea"/>
              </a:rPr>
              <a:t>Predictive modeling and analytics</a:t>
            </a:r>
            <a:endParaRPr lang="en-US" b="1"/>
          </a:p>
        </p:txBody>
      </p:sp>
      <p:sp>
        <p:nvSpPr>
          <p:cNvPr id="3" name="Content Placeholder 2"/>
          <p:cNvSpPr>
            <a:spLocks noGrp="1"/>
          </p:cNvSpPr>
          <p:nvPr>
            <p:ph idx="1"/>
          </p:nvPr>
        </p:nvSpPr>
        <p:spPr>
          <a:xfrm>
            <a:off x="589915" y="1629410"/>
            <a:ext cx="10879455" cy="4761230"/>
          </a:xfrm>
        </p:spPr>
        <p:txBody>
          <a:bodyPr>
            <a:normAutofit lnSpcReduction="20000"/>
          </a:bodyPr>
          <a:p>
            <a:pPr algn="just"/>
            <a:r>
              <a:rPr lang="en-US" sz="2400"/>
              <a:t>A third area where machine learning can be applied is in predictive analytics.</a:t>
            </a:r>
            <a:endParaRPr lang="en-US" sz="2400"/>
          </a:p>
          <a:p>
            <a:pPr marL="0" indent="0" algn="just">
              <a:buNone/>
            </a:pPr>
            <a:r>
              <a:rPr lang="en-US" sz="2400"/>
              <a:t> </a:t>
            </a:r>
            <a:endParaRPr lang="en-US" sz="2400"/>
          </a:p>
          <a:p>
            <a:pPr algn="just"/>
            <a:r>
              <a:rPr lang="en-US" sz="2400"/>
              <a:t>This is a very broad term, and in some ways, it encompasses recommendations, personalization, and targeting too. In this context, since recommendations and segmentation are somewhat distinct, we use the term predictive modeling to refer to other models that seek to make predictions.</a:t>
            </a:r>
            <a:endParaRPr lang="en-US" sz="2400"/>
          </a:p>
          <a:p>
            <a:pPr algn="just"/>
            <a:endParaRPr lang="en-US" sz="2400"/>
          </a:p>
          <a:p>
            <a:pPr algn="just"/>
            <a:r>
              <a:rPr lang="en-US" sz="2400"/>
              <a:t>MovieStream can use past activity and  revenue data, together with content attributes, to create a regression model that can be used to make predictions for brand new titles.</a:t>
            </a:r>
            <a:endParaRPr lang="en-US" sz="2400"/>
          </a:p>
          <a:p>
            <a:pPr algn="just"/>
            <a:endParaRPr lang="en-US" sz="2400"/>
          </a:p>
          <a:p>
            <a:pPr algn="just"/>
            <a:r>
              <a:rPr lang="en-US" sz="2400"/>
              <a:t>As another example, we can use a classification model to automatically assign tags, </a:t>
            </a:r>
            <a:endParaRPr lang="en-US" sz="2400"/>
          </a:p>
          <a:p>
            <a:pPr algn="just"/>
            <a:r>
              <a:rPr lang="en-US" sz="2400"/>
              <a:t>keywords, or categories to new titles for which we only have partial data.</a:t>
            </a:r>
            <a:endParaRPr 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Types of machine learning models</a:t>
            </a:r>
            <a:endParaRPr lang="en-US" b="1"/>
          </a:p>
        </p:txBody>
      </p:sp>
      <p:sp>
        <p:nvSpPr>
          <p:cNvPr id="3" name="Content Placeholder 2"/>
          <p:cNvSpPr>
            <a:spLocks noGrp="1"/>
          </p:cNvSpPr>
          <p:nvPr>
            <p:ph idx="1"/>
          </p:nvPr>
        </p:nvSpPr>
        <p:spPr>
          <a:xfrm>
            <a:off x="909320" y="1612265"/>
            <a:ext cx="10515600" cy="4351338"/>
          </a:xfrm>
        </p:spPr>
        <p:txBody>
          <a:bodyPr>
            <a:normAutofit/>
          </a:bodyPr>
          <a:p>
            <a:pPr algn="just"/>
            <a:r>
              <a:rPr lang="en-US"/>
              <a:t>Supervised learning: </a:t>
            </a:r>
            <a:endParaRPr lang="en-US"/>
          </a:p>
          <a:p>
            <a:pPr marL="0" indent="0" algn="just">
              <a:buNone/>
            </a:pPr>
            <a:endParaRPr lang="en-US"/>
          </a:p>
          <a:p>
            <a:pPr marL="0" indent="0" algn="just">
              <a:buNone/>
            </a:pPr>
            <a:r>
              <a:rPr lang="en-US"/>
              <a:t>These types of models use labeled data to learn. Recommendation engines, regression, and classification are examples of supervised learning methods. The labels in these models can be user-movie ratings (for recommendation), movie tags (in the case of the preceding classification example), or revenue figures (for regression).</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b="13483"/>
          <a:stretch>
            <a:fillRect/>
          </a:stretch>
        </p:blipFill>
        <p:spPr>
          <a:xfrm>
            <a:off x="1095375" y="473075"/>
            <a:ext cx="9714865" cy="54622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135380" y="233680"/>
            <a:ext cx="9471660" cy="54222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Unsupervised learning: </a:t>
            </a:r>
            <a:endParaRPr lang="en-US" b="1"/>
          </a:p>
        </p:txBody>
      </p:sp>
      <p:sp>
        <p:nvSpPr>
          <p:cNvPr id="3" name="Content Placeholder 2"/>
          <p:cNvSpPr>
            <a:spLocks noGrp="1"/>
          </p:cNvSpPr>
          <p:nvPr>
            <p:ph idx="1"/>
          </p:nvPr>
        </p:nvSpPr>
        <p:spPr/>
        <p:txBody>
          <a:bodyPr>
            <a:normAutofit/>
          </a:bodyPr>
          <a:p>
            <a:pPr algn="just"/>
            <a:r>
              <a:rPr lang="en-US"/>
              <a:t>When a model does not require labeled data, we  refer to unsupervised learning. These types of models try to learn or extract some underlying structure in the data or reduce the data down to its most important features. Clustering, dimensionality reduction, and some forms of feature extraction, such as text processing, are all unsupervised techniques.</a:t>
            </a:r>
            <a:endParaRPr lang="en-US"/>
          </a:p>
          <a:p>
            <a:pPr algn="just"/>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154430" y="1038225"/>
            <a:ext cx="10154285" cy="45135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t>The components of a data-driven </a:t>
            </a:r>
            <a:br>
              <a:rPr lang="en-US" b="1"/>
            </a:br>
            <a:r>
              <a:rPr lang="en-US" b="1"/>
              <a:t>machine learning system</a:t>
            </a:r>
            <a:br>
              <a:rPr lang="en-US" b="1"/>
            </a:br>
            <a:endParaRPr lang="en-US" b="1"/>
          </a:p>
        </p:txBody>
      </p:sp>
      <p:pic>
        <p:nvPicPr>
          <p:cNvPr id="4" name="Content Placeholder 3"/>
          <p:cNvPicPr>
            <a:picLocks noChangeAspect="1"/>
          </p:cNvPicPr>
          <p:nvPr>
            <p:ph idx="1"/>
          </p:nvPr>
        </p:nvPicPr>
        <p:blipFill>
          <a:blip r:embed="rId1"/>
          <a:stretch>
            <a:fillRect/>
          </a:stretch>
        </p:blipFill>
        <p:spPr>
          <a:xfrm>
            <a:off x="1197610" y="2259965"/>
            <a:ext cx="9796780" cy="3089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58140" y="537845"/>
            <a:ext cx="10515600" cy="5896610"/>
          </a:xfrm>
        </p:spPr>
        <p:txBody>
          <a:bodyPr>
            <a:normAutofit lnSpcReduction="10000"/>
          </a:bodyPr>
          <a:p>
            <a:pPr marL="0" algn="just">
              <a:buClrTx/>
              <a:buSzTx/>
              <a:buNone/>
            </a:pPr>
            <a:r>
              <a:rPr lang="en-US" b="1"/>
              <a:t>Data Ingestion </a:t>
            </a:r>
            <a:endParaRPr lang="en-US" b="1"/>
          </a:p>
          <a:p>
            <a:pPr marL="0" indent="0" algn="just">
              <a:buNone/>
            </a:pPr>
            <a:r>
              <a:rPr lang="en-US"/>
              <a:t>Data storage can be complex and involve a wide variety of systems, including HDFS,Amazon S3, and other filesystems; SQL databases such as MySQL or PostgreSQL; distributed NoSQL data stores such as HBase, Cassandra, and DynamoDB; and search engines such as Solr or Elasticsearch to stream data systems such as Kafka, Flume, or Amazon Kinesis.</a:t>
            </a:r>
            <a:endParaRPr lang="en-US"/>
          </a:p>
          <a:p>
            <a:pPr marL="0" indent="0" algn="just">
              <a:buNone/>
            </a:pPr>
            <a:r>
              <a:rPr lang="en-US" b="1"/>
              <a:t>Data cleansing and transformation</a:t>
            </a:r>
            <a:endParaRPr lang="en-US" b="1"/>
          </a:p>
          <a:p>
            <a:pPr algn="just"/>
            <a:r>
              <a:rPr lang="en-US"/>
              <a:t>Filtering data</a:t>
            </a:r>
            <a:endParaRPr lang="en-US"/>
          </a:p>
          <a:p>
            <a:pPr algn="just"/>
            <a:r>
              <a:rPr lang="en-US"/>
              <a:t>Dealing with missing, incomplete, or corrupted data</a:t>
            </a:r>
            <a:endParaRPr lang="en-US"/>
          </a:p>
          <a:p>
            <a:pPr algn="just"/>
            <a:r>
              <a:rPr lang="en-US"/>
              <a:t>Dealing with potential anomalies, errors, and outliers</a:t>
            </a:r>
            <a:endParaRPr lang="en-US"/>
          </a:p>
          <a:p>
            <a:pPr algn="just"/>
            <a:r>
              <a:rPr lang="en-US"/>
              <a:t>Joining together disparate data sources</a:t>
            </a:r>
            <a:endParaRPr lang="en-US"/>
          </a:p>
          <a:p>
            <a:pPr algn="just"/>
            <a:r>
              <a:rPr lang="en-US"/>
              <a:t>Aggregating data</a:t>
            </a:r>
            <a:endParaRPr lang="en-US"/>
          </a:p>
          <a:p>
            <a:pPr algn="just"/>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64820" y="351155"/>
            <a:ext cx="10515600" cy="4919345"/>
          </a:xfrm>
        </p:spPr>
        <p:txBody>
          <a:bodyPr>
            <a:normAutofit/>
          </a:bodyPr>
          <a:p>
            <a:r>
              <a:rPr lang="en-US" b="1"/>
              <a:t>Model training and testing loop</a:t>
            </a:r>
            <a:endParaRPr lang="en-US" b="1"/>
          </a:p>
          <a:p>
            <a:pPr marL="0" indent="0" algn="just">
              <a:buNone/>
            </a:pPr>
            <a:r>
              <a:rPr lang="en-US" sz="2400"/>
              <a:t>During this phase, we are  primarily concerned with model selection. This can refer to choosing the best modeling approach for our task, or the best parameter settings for a given model.</a:t>
            </a:r>
            <a:endParaRPr lang="en-US" sz="2400"/>
          </a:p>
          <a:p>
            <a:pPr marL="0" indent="0" algn="just">
              <a:buNone/>
            </a:pPr>
            <a:r>
              <a:rPr lang="en-US" sz="2400"/>
              <a:t>It is also common to  explore the application of combinations of different models (known as ensemble methods) in this phase.</a:t>
            </a:r>
            <a:endParaRPr lang="en-US" sz="2400"/>
          </a:p>
          <a:p>
            <a:pPr marL="0" indent="0" algn="just">
              <a:buNone/>
            </a:pPr>
            <a:r>
              <a:rPr lang="en-US" sz="2400"/>
              <a:t>This is typically a fairly straightforward process of running our chosen model on our training dataset and testing its performance on a test dataset (that is, a set of data that is held out for the evaluation of the model that the model has not seen in the training phase). This process is referred to as</a:t>
            </a:r>
            <a:r>
              <a:rPr lang="en-US" sz="2400" b="1"/>
              <a:t> Cross-validation.</a:t>
            </a:r>
            <a:endParaRPr lang="en-US" sz="2400" b="1"/>
          </a:p>
          <a:p>
            <a:pPr algn="just"/>
            <a:r>
              <a:rPr lang="en-US" sz="2400" b="1">
                <a:sym typeface="+mn-ea"/>
              </a:rPr>
              <a:t>Model deployment and integration</a:t>
            </a:r>
            <a:endParaRPr lang="en-US" sz="2400" b="1"/>
          </a:p>
          <a:p>
            <a:pPr algn="just"/>
            <a:r>
              <a:rPr lang="en-US" sz="2400" b="1">
                <a:sym typeface="+mn-ea"/>
              </a:rPr>
              <a:t>Model monitoring and feedback</a:t>
            </a:r>
            <a:endParaRPr lang="en-US" sz="2400" b="1"/>
          </a:p>
          <a:p>
            <a:pPr marL="0" indent="0" algn="just">
              <a:buNone/>
            </a:pPr>
            <a:endParaRPr lang="en-US" sz="2400" b="1"/>
          </a:p>
          <a:p>
            <a:pPr marL="0" indent="0" algn="just">
              <a:buNone/>
            </a:pPr>
            <a:endParaRPr lang="en-US" sz="24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89865" y="71755"/>
            <a:ext cx="10515600" cy="1325563"/>
          </a:xfrm>
        </p:spPr>
        <p:txBody>
          <a:bodyPr/>
          <a:p>
            <a:r>
              <a:rPr lang="en-US" b="1"/>
              <a:t>Batch versus real time</a:t>
            </a:r>
            <a:endParaRPr lang="en-US" b="1"/>
          </a:p>
        </p:txBody>
      </p:sp>
      <p:sp>
        <p:nvSpPr>
          <p:cNvPr id="3" name="Content Placeholder 2"/>
          <p:cNvSpPr>
            <a:spLocks noGrp="1"/>
          </p:cNvSpPr>
          <p:nvPr>
            <p:ph idx="1"/>
          </p:nvPr>
        </p:nvSpPr>
        <p:spPr>
          <a:xfrm>
            <a:off x="1167130" y="1209040"/>
            <a:ext cx="9991725" cy="5026025"/>
          </a:xfrm>
        </p:spPr>
        <p:txBody>
          <a:bodyPr>
            <a:noAutofit/>
          </a:bodyPr>
          <a:p>
            <a:pPr algn="just">
              <a:lnSpc>
                <a:spcPct val="150000"/>
              </a:lnSpc>
            </a:pPr>
            <a:r>
              <a:rPr lang="en-US" sz="2300" b="1"/>
              <a:t>T</a:t>
            </a:r>
            <a:r>
              <a:rPr lang="en-US" sz="2300"/>
              <a:t>here is a class of machine learning algorithms known as online learning; they update immediately as new data is fed into the model, thus enabling a real-time system.</a:t>
            </a:r>
            <a:endParaRPr lang="en-US" sz="2300"/>
          </a:p>
          <a:p>
            <a:pPr algn="just">
              <a:lnSpc>
                <a:spcPct val="150000"/>
              </a:lnSpc>
            </a:pPr>
            <a:r>
              <a:rPr lang="en-US" sz="2300"/>
              <a:t>A common example is an online-optimization algorithm for a linear model, such as stochastic gradient descent. The advantages of these methods are that the system can react very quickly to new information and also that the system can adapt to changes in the underlying behavior (that is, if the characteristics and distribution of the input data are changing over time, which is almost always the case in real-world situations).</a:t>
            </a:r>
            <a:endParaRPr lang="en-US" sz="2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2155" y="80645"/>
            <a:ext cx="10515600" cy="1325563"/>
          </a:xfrm>
        </p:spPr>
        <p:txBody>
          <a:bodyPr>
            <a:normAutofit fontScale="90000"/>
          </a:bodyPr>
          <a:p>
            <a:pPr algn="ctr"/>
            <a:r>
              <a:rPr lang="en-US" b="1"/>
              <a:t>Designing a Machine </a:t>
            </a:r>
            <a:br>
              <a:rPr lang="en-US" b="1"/>
            </a:br>
            <a:r>
              <a:rPr lang="en-US" b="1"/>
              <a:t>Learning System</a:t>
            </a:r>
            <a:endParaRPr lang="en-US" b="1"/>
          </a:p>
        </p:txBody>
      </p:sp>
      <p:sp>
        <p:nvSpPr>
          <p:cNvPr id="3" name="Content Placeholder 2"/>
          <p:cNvSpPr>
            <a:spLocks noGrp="1"/>
          </p:cNvSpPr>
          <p:nvPr>
            <p:ph idx="1"/>
          </p:nvPr>
        </p:nvSpPr>
        <p:spPr>
          <a:xfrm>
            <a:off x="1139825" y="1656715"/>
            <a:ext cx="10515600" cy="4351338"/>
          </a:xfrm>
        </p:spPr>
        <p:txBody>
          <a:bodyPr>
            <a:normAutofit fontScale="90000" lnSpcReduction="10000"/>
          </a:bodyPr>
          <a:p>
            <a:pPr marL="0" indent="0">
              <a:buNone/>
            </a:pPr>
            <a:r>
              <a:rPr lang="en-US" b="1"/>
              <a:t>A modern large-scale data environment includes the following requirements:</a:t>
            </a:r>
            <a:endParaRPr lang="en-US" b="1"/>
          </a:p>
          <a:p>
            <a:pPr algn="just"/>
            <a:r>
              <a:rPr lang="en-US"/>
              <a:t> It must integrate with other components of the system, especially with data collection and storage systems, analytics and reporting, and frontend </a:t>
            </a:r>
            <a:endParaRPr lang="en-US"/>
          </a:p>
          <a:p>
            <a:pPr marL="0" indent="0" algn="just">
              <a:buNone/>
            </a:pPr>
            <a:r>
              <a:rPr lang="en-US"/>
              <a:t>    applications.</a:t>
            </a:r>
            <a:endParaRPr lang="en-US"/>
          </a:p>
          <a:p>
            <a:pPr marL="0" indent="0" algn="just">
              <a:buNone/>
            </a:pPr>
            <a:endParaRPr lang="en-US"/>
          </a:p>
          <a:p>
            <a:pPr algn="just"/>
            <a:r>
              <a:rPr lang="en-US"/>
              <a:t> It should be easily scalable and independent of the rest of the architecture. Ideally, this should be in the form of horizontal as well as vertical scalability.</a:t>
            </a:r>
            <a:endParaRPr lang="en-US"/>
          </a:p>
          <a:p>
            <a:pPr algn="just"/>
            <a:endParaRPr lang="en-US"/>
          </a:p>
          <a:p>
            <a:pPr algn="just"/>
            <a:r>
              <a:rPr lang="en-US"/>
              <a:t> It should allow efficient computation in respect of the type of workload in mind, that is machine learning and iterative analytics applications. If possible, it should support both batch and real-time workloads.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75335" y="654050"/>
            <a:ext cx="10515600" cy="5887720"/>
          </a:xfrm>
        </p:spPr>
        <p:txBody>
          <a:bodyPr>
            <a:normAutofit fontScale="90000"/>
          </a:bodyPr>
          <a:p>
            <a:pPr algn="just"/>
            <a:r>
              <a:rPr lang="en-US"/>
              <a:t>Finally, batch-oriented frameworks might make it awkward to handle real-time processes of a streaming nature</a:t>
            </a:r>
            <a:endParaRPr lang="en-US"/>
          </a:p>
          <a:p>
            <a:pPr algn="just"/>
            <a:r>
              <a:rPr lang="en-US"/>
              <a:t>Fortunately, </a:t>
            </a:r>
            <a:r>
              <a:rPr lang="en-US" b="1"/>
              <a:t>Spark’s real-time stream processing component, Spark Streaming</a:t>
            </a:r>
            <a:r>
              <a:rPr lang="en-US"/>
              <a:t>, is a good potential fit for real-time machine learning workflows. </a:t>
            </a:r>
            <a:endParaRPr lang="en-US"/>
          </a:p>
          <a:p>
            <a:pPr algn="just"/>
            <a:r>
              <a:rPr lang="en-US"/>
              <a:t>Due to the complexities inherent in a true real-time machine learning system, in practice, many systems target near real-time operations. This is essentially a hybrid approach where models are not necessarily updated immediately as new data arrives; instead, the new data is collected into mini-batches of a small set of training data.</a:t>
            </a:r>
            <a:endParaRPr lang="en-US"/>
          </a:p>
          <a:p>
            <a:pPr algn="just"/>
            <a:r>
              <a:rPr lang="en-US"/>
              <a:t> These mini-batches can be fed to an online-learning algorithm. In many cases, this approach is combined with a periodic batch process that might recompute the model on the entire data set and perform more complex processing and model selection. This can help ensure that the real-time model does not degrade over time.</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t>An architecture for a machine learning </a:t>
            </a:r>
            <a:br>
              <a:rPr lang="en-US" b="1"/>
            </a:br>
            <a:r>
              <a:rPr lang="en-US" b="1"/>
              <a:t>system</a:t>
            </a:r>
            <a:endParaRPr lang="en-US"/>
          </a:p>
        </p:txBody>
      </p:sp>
      <p:pic>
        <p:nvPicPr>
          <p:cNvPr id="4" name="Content Placeholder 3"/>
          <p:cNvPicPr>
            <a:picLocks noChangeAspect="1"/>
          </p:cNvPicPr>
          <p:nvPr>
            <p:ph idx="1"/>
          </p:nvPr>
        </p:nvPicPr>
        <p:blipFill>
          <a:blip r:embed="rId1"/>
          <a:stretch>
            <a:fillRect/>
          </a:stretch>
        </p:blipFill>
        <p:spPr>
          <a:xfrm>
            <a:off x="3098800" y="1541780"/>
            <a:ext cx="6819265" cy="48221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wrap="square">
            <a:normAutofit/>
          </a:bodyPr>
          <a:lstStyle/>
          <a:p>
            <a:endParaRPr lang="en-US" spc="0"/>
          </a:p>
        </p:txBody>
      </p:sp>
      <p:sp>
        <p:nvSpPr>
          <p:cNvPr id="3" name="对角圆角矩形 2"/>
          <p:cNvSpPr/>
          <p:nvPr>
            <p:custDataLst>
              <p:tags r:id="rId2"/>
            </p:custDataLst>
          </p:nvPr>
        </p:nvSpPr>
        <p:spPr>
          <a:xfrm>
            <a:off x="695960" y="1364175"/>
            <a:ext cx="3115310" cy="4417634"/>
          </a:xfrm>
          <a:prstGeom prst="round2DiagRect">
            <a:avLst>
              <a:gd name="adj1" fmla="val 17346"/>
              <a:gd name="adj2" fmla="val 0"/>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29" name="图片 28"/>
          <p:cNvPicPr>
            <a:picLocks noChangeAspect="1"/>
          </p:cNvPicPr>
          <p:nvPr>
            <p:custDataLst>
              <p:tags r:id="rId3"/>
            </p:custDataLst>
          </p:nvPr>
        </p:nvPicPr>
        <p:blipFill>
          <a:blip r:embed="rId4"/>
          <a:srcRect l="24332" r="24332"/>
          <a:stretch>
            <a:fillRect/>
          </a:stretch>
        </p:blipFill>
        <p:spPr>
          <a:xfrm>
            <a:off x="942975" y="1565178"/>
            <a:ext cx="3138805" cy="4442997"/>
          </a:xfrm>
          <a:prstGeom prst="round2DiagRect">
            <a:avLst>
              <a:gd name="adj1" fmla="val 15840"/>
              <a:gd name="adj2" fmla="val 0"/>
            </a:avLst>
          </a:prstGeom>
          <a:ln w="9525" cap="flat" cmpd="sng" algn="ctr">
            <a:solidFill>
              <a:schemeClr val="tx1">
                <a:lumMod val="100000"/>
                <a:alpha val="20000"/>
              </a:schemeClr>
            </a:solidFill>
            <a:prstDash val="solid"/>
            <a:round/>
            <a:headEnd type="none" w="med" len="med"/>
            <a:tailEnd type="none" w="med" len="med"/>
          </a:ln>
          <a:effectLst>
            <a:outerShdw blurRad="152400" dist="38100" dir="2700000" algn="tl" rotWithShape="0">
              <a:schemeClr val="tx1">
                <a:alpha val="20000"/>
              </a:schemeClr>
            </a:outerShdw>
          </a:effectLst>
        </p:spPr>
      </p:pic>
      <p:sp>
        <p:nvSpPr>
          <p:cNvPr id="9" name="圆角矩形 21"/>
          <p:cNvSpPr/>
          <p:nvPr>
            <p:custDataLst>
              <p:tags r:id="rId5"/>
            </p:custDataLst>
          </p:nvPr>
        </p:nvSpPr>
        <p:spPr>
          <a:xfrm>
            <a:off x="4800000" y="1369806"/>
            <a:ext cx="6696600" cy="2018124"/>
          </a:xfrm>
          <a:prstGeom prst="roundRect">
            <a:avLst>
              <a:gd name="adj" fmla="val 17659"/>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sz="1400" dirty="0">
              <a:latin typeface="+mj-ea"/>
            </a:endParaRPr>
          </a:p>
        </p:txBody>
      </p:sp>
      <p:sp>
        <p:nvSpPr>
          <p:cNvPr id="2" name="椭圆 1"/>
          <p:cNvSpPr/>
          <p:nvPr>
            <p:custDataLst>
              <p:tags r:id="rId6"/>
            </p:custDataLst>
          </p:nvPr>
        </p:nvSpPr>
        <p:spPr>
          <a:xfrm>
            <a:off x="4404360" y="1946437"/>
            <a:ext cx="864077" cy="864077"/>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sz="2000" b="1" dirty="0">
                <a:solidFill>
                  <a:schemeClr val="lt1">
                    <a:lumMod val="100000"/>
                  </a:schemeClr>
                </a:solidFill>
                <a:latin typeface="+mn-lt"/>
                <a:sym typeface="+mn-lt"/>
              </a:rPr>
              <a:t>01</a:t>
            </a:r>
            <a:endParaRPr lang="en-US" sz="2000" b="1" dirty="0">
              <a:solidFill>
                <a:schemeClr val="lt1">
                  <a:lumMod val="100000"/>
                </a:schemeClr>
              </a:solidFill>
              <a:latin typeface="+mn-ea"/>
              <a:sym typeface="+mn-ea"/>
            </a:endParaRPr>
          </a:p>
        </p:txBody>
      </p:sp>
      <p:sp>
        <p:nvSpPr>
          <p:cNvPr id="5" name="矩形 4"/>
          <p:cNvSpPr/>
          <p:nvPr>
            <p:custDataLst>
              <p:tags r:id="rId7"/>
            </p:custDataLst>
          </p:nvPr>
        </p:nvSpPr>
        <p:spPr>
          <a:xfrm>
            <a:off x="5450934" y="2041696"/>
            <a:ext cx="5721794" cy="1161247"/>
          </a:xfrm>
          <a:prstGeom prst="rect">
            <a:avLst/>
          </a:prstGeom>
          <a:noFill/>
        </p:spPr>
        <p:txBody>
          <a:bodyPr wrap="square" lIns="0" tIns="0" rIns="0" bIns="0" rtlCol="0" anchor="t" anchorCtr="0">
            <a:normAutofit/>
          </a:bodyPr>
          <a:lstStyle/>
          <a:p>
            <a:pPr>
              <a:lnSpc>
                <a:spcPct val="150000"/>
              </a:lnSpc>
              <a:spcBef>
                <a:spcPct val="0"/>
              </a:spcBef>
              <a:spcAft>
                <a:spcPct val="0"/>
              </a:spcAft>
            </a:pPr>
            <a:r>
              <a:rPr lang="en-US" sz="1600" dirty="0">
                <a:solidFill>
                  <a:schemeClr val="tx1">
                    <a:lumMod val="85000"/>
                    <a:lumOff val="15000"/>
                  </a:schemeClr>
                </a:solidFill>
                <a:latin typeface="+mn-lt"/>
                <a:sym typeface="+mn-ea"/>
              </a:rPr>
              <a:t>Presentations are communication tools that can be used as demonstrations, lectures, speeches, reports, and more.</a:t>
            </a:r>
            <a:endParaRPr lang="en-US" sz="1600" dirty="0">
              <a:solidFill>
                <a:schemeClr val="tx1">
                  <a:lumMod val="85000"/>
                  <a:lumOff val="15000"/>
                </a:schemeClr>
              </a:solidFill>
              <a:latin typeface="+mn-lt"/>
              <a:sym typeface="+mn-ea"/>
            </a:endParaRPr>
          </a:p>
        </p:txBody>
      </p:sp>
      <p:sp>
        <p:nvSpPr>
          <p:cNvPr id="7" name="矩形 6"/>
          <p:cNvSpPr/>
          <p:nvPr>
            <p:custDataLst>
              <p:tags r:id="rId8"/>
            </p:custDataLst>
          </p:nvPr>
        </p:nvSpPr>
        <p:spPr>
          <a:xfrm>
            <a:off x="5450934" y="1567308"/>
            <a:ext cx="5721793" cy="418583"/>
          </a:xfrm>
          <a:prstGeom prst="rect">
            <a:avLst/>
          </a:prstGeom>
          <a:noFill/>
        </p:spPr>
        <p:txBody>
          <a:bodyPr wrap="square" lIns="0" tIns="0" rIns="0" bIns="0" rtlCol="0" anchor="b">
            <a:normAutofit fontScale="60000"/>
          </a:bodyPr>
          <a:lstStyle/>
          <a:p>
            <a:pPr>
              <a:spcBef>
                <a:spcPct val="0"/>
              </a:spcBef>
              <a:spcAft>
                <a:spcPct val="0"/>
              </a:spcAft>
            </a:pPr>
            <a:r>
              <a:rPr lang="en-US" sz="2000" b="1" dirty="0">
                <a:solidFill>
                  <a:schemeClr val="tx1">
                    <a:lumMod val="100000"/>
                  </a:schemeClr>
                </a:solidFill>
                <a:latin typeface="+mj-lt"/>
                <a:sym typeface="+mn-ea"/>
              </a:rPr>
              <a:t>An architecture for a machine learning </a:t>
            </a:r>
            <a:br>
              <a:rPr lang="en-US" sz="2000" b="1" dirty="0">
                <a:solidFill>
                  <a:schemeClr val="tx1">
                    <a:lumMod val="100000"/>
                  </a:schemeClr>
                </a:solidFill>
                <a:latin typeface="+mj-lt"/>
                <a:sym typeface="+mn-ea"/>
              </a:rPr>
            </a:br>
            <a:endParaRPr lang="en-US" sz="2000" b="1" dirty="0">
              <a:solidFill>
                <a:schemeClr val="tx1">
                  <a:lumMod val="100000"/>
                </a:schemeClr>
              </a:solidFill>
              <a:latin typeface="+mj-lt"/>
              <a:sym typeface="+mn-ea"/>
            </a:endParaRPr>
          </a:p>
        </p:txBody>
      </p:sp>
      <p:sp>
        <p:nvSpPr>
          <p:cNvPr id="28" name="圆角矩形 21"/>
          <p:cNvSpPr/>
          <p:nvPr>
            <p:custDataLst>
              <p:tags r:id="rId9"/>
            </p:custDataLst>
          </p:nvPr>
        </p:nvSpPr>
        <p:spPr>
          <a:xfrm>
            <a:off x="4800000" y="3983065"/>
            <a:ext cx="6696600" cy="2018124"/>
          </a:xfrm>
          <a:prstGeom prst="roundRect">
            <a:avLst>
              <a:gd name="adj" fmla="val 17659"/>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sz="1400" dirty="0">
              <a:latin typeface="+mj-ea"/>
            </a:endParaRPr>
          </a:p>
        </p:txBody>
      </p:sp>
      <p:sp>
        <p:nvSpPr>
          <p:cNvPr id="8" name="椭圆 7"/>
          <p:cNvSpPr/>
          <p:nvPr>
            <p:custDataLst>
              <p:tags r:id="rId10"/>
            </p:custDataLst>
          </p:nvPr>
        </p:nvSpPr>
        <p:spPr>
          <a:xfrm>
            <a:off x="4404360" y="4559696"/>
            <a:ext cx="864077" cy="864077"/>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sz="2000" b="1" dirty="0">
                <a:solidFill>
                  <a:schemeClr val="lt1">
                    <a:lumMod val="100000"/>
                  </a:schemeClr>
                </a:solidFill>
                <a:latin typeface="+mn-lt"/>
                <a:sym typeface="+mn-lt"/>
              </a:rPr>
              <a:t>02</a:t>
            </a:r>
            <a:endParaRPr lang="en-US" sz="2000" b="1" dirty="0">
              <a:solidFill>
                <a:schemeClr val="lt1">
                  <a:lumMod val="100000"/>
                </a:schemeClr>
              </a:solidFill>
              <a:latin typeface="+mn-ea"/>
              <a:sym typeface="+mn-ea"/>
            </a:endParaRPr>
          </a:p>
        </p:txBody>
      </p:sp>
      <p:sp>
        <p:nvSpPr>
          <p:cNvPr id="10" name="矩形 9"/>
          <p:cNvSpPr/>
          <p:nvPr>
            <p:custDataLst>
              <p:tags r:id="rId11"/>
            </p:custDataLst>
          </p:nvPr>
        </p:nvSpPr>
        <p:spPr>
          <a:xfrm>
            <a:off x="5450934" y="4654955"/>
            <a:ext cx="5721794" cy="1161247"/>
          </a:xfrm>
          <a:prstGeom prst="rect">
            <a:avLst/>
          </a:prstGeom>
          <a:noFill/>
        </p:spPr>
        <p:txBody>
          <a:bodyPr wrap="square" lIns="0" tIns="0" rIns="0" bIns="0" rtlCol="0" anchor="t" anchorCtr="0">
            <a:normAutofit/>
          </a:bodyPr>
          <a:lstStyle/>
          <a:p>
            <a:pPr>
              <a:lnSpc>
                <a:spcPct val="150000"/>
              </a:lnSpc>
              <a:spcBef>
                <a:spcPct val="0"/>
              </a:spcBef>
              <a:spcAft>
                <a:spcPct val="0"/>
              </a:spcAft>
            </a:pPr>
            <a:r>
              <a:rPr lang="en-US" sz="1600" dirty="0">
                <a:solidFill>
                  <a:schemeClr val="tx1">
                    <a:lumMod val="85000"/>
                    <a:lumOff val="15000"/>
                  </a:schemeClr>
                </a:solidFill>
                <a:latin typeface="+mn-lt"/>
                <a:sym typeface="+mn-ea"/>
              </a:rPr>
              <a:t>Presentations are communication tools that can be used as demonstrations, lectures, speeches, reports, and more.</a:t>
            </a:r>
            <a:endParaRPr lang="en-US" sz="1600" dirty="0">
              <a:solidFill>
                <a:schemeClr val="tx1">
                  <a:lumMod val="85000"/>
                  <a:lumOff val="15000"/>
                </a:schemeClr>
              </a:solidFill>
              <a:latin typeface="+mn-lt"/>
              <a:sym typeface="+mn-ea"/>
            </a:endParaRPr>
          </a:p>
        </p:txBody>
      </p:sp>
      <p:sp>
        <p:nvSpPr>
          <p:cNvPr id="13" name="矩形 12"/>
          <p:cNvSpPr/>
          <p:nvPr>
            <p:custDataLst>
              <p:tags r:id="rId12"/>
            </p:custDataLst>
          </p:nvPr>
        </p:nvSpPr>
        <p:spPr>
          <a:xfrm>
            <a:off x="5450934" y="4180567"/>
            <a:ext cx="5721793" cy="418583"/>
          </a:xfrm>
          <a:prstGeom prst="rect">
            <a:avLst/>
          </a:prstGeom>
          <a:noFill/>
        </p:spPr>
        <p:txBody>
          <a:bodyPr wrap="square" lIns="0" tIns="0" rIns="0" bIns="0" rtlCol="0" anchor="b">
            <a:normAutofit/>
          </a:bodyPr>
          <a:lstStyle/>
          <a:p>
            <a:pPr>
              <a:spcBef>
                <a:spcPct val="0"/>
              </a:spcBef>
              <a:spcAft>
                <a:spcPct val="0"/>
              </a:spcAft>
            </a:pPr>
            <a:r>
              <a:rPr lang="en-US" sz="1200" b="1" dirty="0">
                <a:solidFill>
                  <a:schemeClr val="tx1">
                    <a:lumMod val="100000"/>
                  </a:schemeClr>
                </a:solidFill>
                <a:latin typeface="+mj-lt"/>
                <a:sym typeface="+mn-ea"/>
              </a:rPr>
              <a:t>system</a:t>
            </a:r>
            <a:endParaRPr lang="en-US" sz="1200" b="1" dirty="0">
              <a:solidFill>
                <a:schemeClr val="tx1">
                  <a:lumMod val="100000"/>
                </a:schemeClr>
              </a:solidFill>
              <a:latin typeface="+mj-lt"/>
              <a:sym typeface="+mn-ea"/>
            </a:endParaRPr>
          </a:p>
        </p:txBody>
      </p:sp>
    </p:spTree>
    <p:custDataLst>
      <p:tags r:id="rId13"/>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750570"/>
            <a:ext cx="10515600" cy="5684520"/>
          </a:xfrm>
        </p:spPr>
        <p:txBody>
          <a:bodyPr>
            <a:normAutofit fontScale="90000"/>
          </a:bodyPr>
          <a:p>
            <a:pPr marL="0" indent="0">
              <a:buNone/>
            </a:pPr>
            <a:r>
              <a:rPr lang="en-US" b="1"/>
              <a:t>This system also includes:</a:t>
            </a:r>
            <a:endParaRPr lang="en-US" b="1"/>
          </a:p>
          <a:p>
            <a:r>
              <a:rPr lang="en-US"/>
              <a:t>Collecting data about users, their behavior, and our content titles</a:t>
            </a:r>
            <a:endParaRPr lang="en-US"/>
          </a:p>
          <a:p>
            <a:pPr algn="just"/>
            <a:r>
              <a:rPr lang="en-US"/>
              <a:t> Transforming this data into features</a:t>
            </a:r>
            <a:endParaRPr lang="en-US"/>
          </a:p>
          <a:p>
            <a:pPr algn="just"/>
            <a:r>
              <a:rPr lang="en-US"/>
              <a:t>Training our models, including our training-testing and model-selection phases</a:t>
            </a:r>
            <a:endParaRPr lang="en-US"/>
          </a:p>
          <a:p>
            <a:pPr algn="just"/>
            <a:r>
              <a:rPr lang="en-US"/>
              <a:t> Deploying the trained models to both our live model-serving system as well as using these models for offline processes</a:t>
            </a:r>
            <a:endParaRPr lang="en-US"/>
          </a:p>
          <a:p>
            <a:pPr algn="just"/>
            <a:r>
              <a:rPr lang="en-US"/>
              <a:t>Feeding back the model results into the MovieStream website through recommendation and targeting pages</a:t>
            </a:r>
            <a:endParaRPr lang="en-US"/>
          </a:p>
          <a:p>
            <a:pPr algn="just"/>
            <a:r>
              <a:rPr lang="en-US"/>
              <a:t>Feeding back the model results into MovieStream’s personalized marketing channels</a:t>
            </a:r>
            <a:endParaRPr lang="en-US"/>
          </a:p>
          <a:p>
            <a:pPr algn="just"/>
            <a:r>
              <a:rPr lang="en-US"/>
              <a:t> Using the offline models to provide tools to MovieStream’s various teams to better understand user behavior, characteristics of the content catalogue, and drivers of revenue for the business</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19555" y="451485"/>
            <a:ext cx="9152255" cy="57257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3" name="Picture 2"/>
          <p:cNvPicPr>
            <a:picLocks noChangeAspect="1"/>
          </p:cNvPicPr>
          <p:nvPr/>
        </p:nvPicPr>
        <p:blipFill>
          <a:blip r:embed="rId1"/>
          <a:srcRect b="8983"/>
          <a:stretch>
            <a:fillRect/>
          </a:stretch>
        </p:blipFill>
        <p:spPr>
          <a:xfrm>
            <a:off x="1831340" y="457835"/>
            <a:ext cx="8064500" cy="5404485"/>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543050" y="586740"/>
            <a:ext cx="9105900" cy="5643880"/>
          </a:xfrm>
          <a:prstGeom prst="rect">
            <a:avLst/>
          </a:prstGeom>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91540" y="551815"/>
            <a:ext cx="10515600" cy="721995"/>
          </a:xfrm>
        </p:spPr>
        <p:txBody>
          <a:bodyPr>
            <a:normAutofit/>
          </a:bodyPr>
          <a:p>
            <a:r>
              <a:rPr lang="en-US" sz="3600" b="1"/>
              <a:t>Obtaining, Processing, and  Preparing Data with Spark</a:t>
            </a:r>
            <a:endParaRPr lang="en-US" sz="3600" b="1"/>
          </a:p>
        </p:txBody>
      </p:sp>
      <p:sp>
        <p:nvSpPr>
          <p:cNvPr id="3" name="Content Placeholder 2"/>
          <p:cNvSpPr>
            <a:spLocks noGrp="1"/>
          </p:cNvSpPr>
          <p:nvPr>
            <p:ph idx="1"/>
          </p:nvPr>
        </p:nvSpPr>
        <p:spPr>
          <a:xfrm>
            <a:off x="696595" y="1390650"/>
            <a:ext cx="10515600" cy="4351338"/>
          </a:xfrm>
        </p:spPr>
        <p:txBody>
          <a:bodyPr>
            <a:normAutofit fontScale="90000"/>
          </a:bodyPr>
          <a:p>
            <a:pPr marL="0" indent="0">
              <a:buNone/>
            </a:pPr>
            <a:r>
              <a:rPr lang="en-US" b="1"/>
              <a:t>Accessing publicly available dataset</a:t>
            </a:r>
            <a:endParaRPr lang="en-US" b="1"/>
          </a:p>
          <a:p>
            <a:pPr algn="just"/>
            <a:r>
              <a:rPr lang="en-US" b="1"/>
              <a:t>UCI Machine Learning Repository: </a:t>
            </a:r>
            <a:r>
              <a:rPr lang="en-US"/>
              <a:t>This is a collection of almost 300 datasets of various types and sizes for tasks including classification, regression, clustering, and recommender systems. The list is available at http://archive.ics.uci.edu/ml/.</a:t>
            </a:r>
            <a:endParaRPr lang="en-US"/>
          </a:p>
          <a:p>
            <a:pPr marL="0" indent="0" algn="just">
              <a:buNone/>
            </a:pPr>
            <a:endParaRPr lang="en-US"/>
          </a:p>
          <a:p>
            <a:pPr marL="0" indent="0" algn="just">
              <a:buNone/>
            </a:pPr>
            <a:r>
              <a:rPr lang="en-US"/>
              <a:t>•</a:t>
            </a:r>
            <a:r>
              <a:rPr lang="en-US" b="1"/>
              <a:t> Amazon AWS public datasets:</a:t>
            </a:r>
            <a:r>
              <a:rPr lang="en-US"/>
              <a:t> This is a set of often very large datasets that can be accessed via Amazon S3. These datasets include the Human Genome Project, the Common Crawl web corpus, Wikipedia data, and Google Books Ngrams. Information on these datasets can be found at http://aws.amazon.com/publicdatasets/</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33730" y="759460"/>
            <a:ext cx="11056620" cy="4883785"/>
          </a:xfrm>
        </p:spPr>
        <p:txBody>
          <a:bodyPr>
            <a:normAutofit/>
          </a:bodyPr>
          <a:p>
            <a:pPr algn="just"/>
            <a:endParaRPr lang="en-US"/>
          </a:p>
          <a:p>
            <a:pPr algn="just"/>
            <a:r>
              <a:rPr lang="en-US"/>
              <a:t>Kaggle: This is a collection of datasets used in machine learning competitions run by Kaggle. Areas include classification, regression, ranking, recommender systems, and image analysis. These datasets can be found under the Competitions section at http://www.kaggle.com/competitions.</a:t>
            </a:r>
            <a:endParaRPr lang="en-US"/>
          </a:p>
          <a:p>
            <a:pPr algn="just"/>
            <a:endParaRPr lang="en-US"/>
          </a:p>
          <a:p>
            <a:pPr algn="just"/>
            <a:endParaRPr lang="en-US"/>
          </a:p>
          <a:p>
            <a:pPr marL="0" indent="0" algn="just">
              <a:buNone/>
            </a:pPr>
            <a:r>
              <a:rPr lang="en-US"/>
              <a:t>• KDnuggets: This has a detailed list of public datasets, including some of those mentioned earlier. The list is available at http://www.kdnuggets.com/datasets/index.html.</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73125"/>
          </a:xfrm>
        </p:spPr>
        <p:txBody>
          <a:bodyPr/>
          <a:p>
            <a:r>
              <a:rPr lang="en-US" b="1">
                <a:sym typeface="+mn-ea"/>
              </a:rPr>
              <a:t>The MovieLens 100k dataset</a:t>
            </a:r>
            <a:endParaRPr lang="en-US" b="1"/>
          </a:p>
        </p:txBody>
      </p:sp>
      <p:sp>
        <p:nvSpPr>
          <p:cNvPr id="3" name="Content Placeholder 2"/>
          <p:cNvSpPr>
            <a:spLocks noGrp="1"/>
          </p:cNvSpPr>
          <p:nvPr>
            <p:ph idx="1"/>
          </p:nvPr>
        </p:nvSpPr>
        <p:spPr>
          <a:xfrm>
            <a:off x="959485" y="1238250"/>
            <a:ext cx="10515600" cy="5177155"/>
          </a:xfrm>
        </p:spPr>
        <p:txBody>
          <a:bodyPr>
            <a:normAutofit fontScale="60000"/>
          </a:bodyPr>
          <a:p>
            <a:r>
              <a:rPr lang="en-US"/>
              <a:t>The MovieLens 100k dataset is a set of 100,000 data points related to ratings given by a set of users to a set of movies. It also contains movie metadata and user profiles. While it is a small dataset, you can quickly download it and run Spark code on it. </a:t>
            </a:r>
            <a:endParaRPr lang="en-US"/>
          </a:p>
          <a:p>
            <a:r>
              <a:rPr lang="en-US"/>
              <a:t>This makes it ideal for illustrative purposes.You can download the dataset from http://files.grouplens.org/datasets/</a:t>
            </a:r>
            <a:endParaRPr lang="en-US"/>
          </a:p>
          <a:p>
            <a:r>
              <a:rPr lang="en-US"/>
              <a:t>movielens/ml-100k.zip.Once you have downloaded the data, unzip it using your terminal:</a:t>
            </a:r>
            <a:endParaRPr lang="en-US"/>
          </a:p>
          <a:p>
            <a:r>
              <a:rPr lang="en-US"/>
              <a:t>&gt;unzip ml-100k.zip</a:t>
            </a:r>
            <a:endParaRPr lang="en-US"/>
          </a:p>
          <a:p>
            <a:r>
              <a:rPr lang="en-US"/>
              <a:t> inflating: ml-100k/allbut.pl </a:t>
            </a:r>
            <a:endParaRPr lang="en-US"/>
          </a:p>
          <a:p>
            <a:r>
              <a:rPr lang="en-US"/>
              <a:t> inflating: ml-100k/mku.sh </a:t>
            </a:r>
            <a:endParaRPr lang="en-US"/>
          </a:p>
          <a:p>
            <a:r>
              <a:rPr lang="en-US"/>
              <a:t> inflating: ml-100k/README</a:t>
            </a:r>
            <a:endParaRPr lang="en-US"/>
          </a:p>
          <a:p>
            <a:r>
              <a:rPr lang="en-US"/>
              <a:t> ...</a:t>
            </a:r>
            <a:endParaRPr lang="en-US"/>
          </a:p>
          <a:p>
            <a:r>
              <a:rPr lang="en-US"/>
              <a:t> inflating: ml-100k/ub.base </a:t>
            </a:r>
            <a:endParaRPr lang="en-US"/>
          </a:p>
          <a:p>
            <a:r>
              <a:rPr lang="en-US"/>
              <a:t> inflating: ml-100k/ub.test</a:t>
            </a:r>
            <a:endParaRPr lang="en-US"/>
          </a:p>
          <a:p>
            <a:r>
              <a:rPr lang="en-US" b="1">
                <a:sym typeface="+mn-ea"/>
              </a:rPr>
              <a:t>Explore the data set</a:t>
            </a:r>
            <a:endParaRPr lang="en-US" b="1"/>
          </a:p>
          <a:p>
            <a:r>
              <a:rPr lang="en-US" b="1">
                <a:sym typeface="+mn-ea"/>
              </a:rPr>
              <a:t>Visulaize the data </a:t>
            </a:r>
            <a:endParaRPr lang="en-US" b="1"/>
          </a:p>
          <a:p>
            <a:endParaRPr 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1012825"/>
            <a:ext cx="10515600" cy="359537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35940" y="325755"/>
            <a:ext cx="11118850" cy="6207125"/>
          </a:xfrm>
        </p:spPr>
        <p:txBody>
          <a:bodyPr>
            <a:normAutofit fontScale="75000"/>
          </a:bodyPr>
          <a:p>
            <a:pPr marL="0" indent="0">
              <a:buNone/>
            </a:pPr>
            <a:r>
              <a:rPr lang="en-US" sz="6400" b="1"/>
              <a:t>Processing and Transforming data</a:t>
            </a:r>
            <a:endParaRPr lang="en-US" sz="6400" b="1"/>
          </a:p>
          <a:p>
            <a:pPr algn="just"/>
            <a:r>
              <a:rPr lang="en-US" b="1"/>
              <a:t>Filter out or remove records with bad or missing values</a:t>
            </a:r>
            <a:r>
              <a:rPr lang="en-US"/>
              <a:t>: This is sometimes  unavoidable; however, this means losing the good part of a bad or missing record.</a:t>
            </a:r>
            <a:endParaRPr lang="en-US"/>
          </a:p>
          <a:p>
            <a:pPr algn="just"/>
            <a:r>
              <a:rPr lang="en-US" b="1"/>
              <a:t>Fill in bad or missing data</a:t>
            </a:r>
            <a:r>
              <a:rPr lang="en-US"/>
              <a:t>: We can try to assign a value to bad or missing  data based on the rest of the data we have available. Approaches can include assigning a zero value, assigning the global mean or median, interpolating nearby or similar data points (usually, in a time-series dataset), and so on. Deciding on the correct approach is often a tricky task and depends on the data, situation, and one's own experience.</a:t>
            </a:r>
            <a:endParaRPr lang="en-US"/>
          </a:p>
          <a:p>
            <a:pPr algn="just"/>
            <a:r>
              <a:rPr lang="en-US"/>
              <a:t> </a:t>
            </a:r>
            <a:r>
              <a:rPr lang="en-US" b="1"/>
              <a:t>Apply robust techniques to outliers: </a:t>
            </a:r>
            <a:r>
              <a:rPr lang="en-US"/>
              <a:t>The main issue with outliers is that they might be correct values, even though they are extreme. Outliers can also be removed or filled in, although fortunately, there are statistical techniques (such as robust regression) to handle outliers and extreme values.</a:t>
            </a:r>
            <a:endParaRPr lang="en-US"/>
          </a:p>
          <a:p>
            <a:pPr algn="just"/>
            <a:r>
              <a:rPr lang="en-US" b="1"/>
              <a:t>Apply transformations to potential outliers</a:t>
            </a:r>
            <a:r>
              <a:rPr lang="en-US"/>
              <a:t>: Another approach for outliers or extreme values is to apply transformations, such as a logarithmic or Gaussian kernel transformation, to features that have potential outliers, or display large ranges of potential values. These types of transformations have the effect of dampening the impact of large changes in the scale of a variable and turning a nonlinear relationship into one that is linear. </a:t>
            </a:r>
            <a:endParaRPr lang="en-US"/>
          </a:p>
          <a:p>
            <a:endParaRPr lang="en-US"/>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Extracting useful features from your data</a:t>
            </a:r>
            <a:endParaRPr lang="en-US" b="1"/>
          </a:p>
        </p:txBody>
      </p:sp>
      <p:sp>
        <p:nvSpPr>
          <p:cNvPr id="3" name="Content Placeholder 2"/>
          <p:cNvSpPr>
            <a:spLocks noGrp="1"/>
          </p:cNvSpPr>
          <p:nvPr>
            <p:ph idx="1"/>
          </p:nvPr>
        </p:nvSpPr>
        <p:spPr>
          <a:xfrm>
            <a:off x="838200" y="1497330"/>
            <a:ext cx="10515600" cy="4351338"/>
          </a:xfrm>
        </p:spPr>
        <p:txBody>
          <a:bodyPr>
            <a:normAutofit fontScale="70000"/>
          </a:bodyPr>
          <a:p>
            <a:pPr marL="0" indent="0">
              <a:buNone/>
            </a:pPr>
            <a:r>
              <a:rPr lang="en-US"/>
              <a:t>Features broadly fall into a few categories, which are as follows:</a:t>
            </a:r>
            <a:endParaRPr lang="en-US"/>
          </a:p>
          <a:p>
            <a:pPr marL="0" indent="0">
              <a:buNone/>
            </a:pPr>
            <a:endParaRPr lang="en-US"/>
          </a:p>
          <a:p>
            <a:pPr algn="just"/>
            <a:r>
              <a:rPr lang="en-US" b="1"/>
              <a:t>Numerical features: </a:t>
            </a:r>
            <a:r>
              <a:rPr lang="en-US"/>
              <a:t>These features are typically real or integer numbers, for example, the user age that we used in an example earlier.</a:t>
            </a:r>
            <a:endParaRPr lang="en-US"/>
          </a:p>
          <a:p>
            <a:pPr algn="just"/>
            <a:r>
              <a:rPr lang="en-US"/>
              <a:t> </a:t>
            </a:r>
            <a:r>
              <a:rPr lang="en-US" b="1"/>
              <a:t>Categorical features:</a:t>
            </a:r>
            <a:r>
              <a:rPr lang="en-US"/>
              <a:t> These features refer to variables that can take one of a set of possible states at any given time. Examples from our dataset might include a user's gender or occupation or movie categories.</a:t>
            </a:r>
            <a:endParaRPr lang="en-US"/>
          </a:p>
          <a:p>
            <a:pPr algn="just"/>
            <a:r>
              <a:rPr lang="en-US"/>
              <a:t>T</a:t>
            </a:r>
            <a:r>
              <a:rPr lang="en-US" b="1"/>
              <a:t>ext features</a:t>
            </a:r>
            <a:r>
              <a:rPr lang="en-US"/>
              <a:t>: These are features derived from the text content in the data, forexample, movie titles, descriptions, or reviews.</a:t>
            </a:r>
            <a:endParaRPr lang="en-US"/>
          </a:p>
          <a:p>
            <a:pPr algn="just"/>
            <a:r>
              <a:rPr lang="en-US" b="1"/>
              <a:t>Other features: </a:t>
            </a:r>
            <a:r>
              <a:rPr lang="en-US"/>
              <a:t>Most other types of features are ultimately represented numerically. For example, images, video, and audio can be represented as sets of numerical data. Geographical locations can be represented as latitude and longitude or geohash data.</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Numerical features</a:t>
            </a:r>
            <a:endParaRPr lang="en-US" b="1"/>
          </a:p>
        </p:txBody>
      </p:sp>
      <p:sp>
        <p:nvSpPr>
          <p:cNvPr id="3" name="Content Placeholder 2"/>
          <p:cNvSpPr>
            <a:spLocks noGrp="1"/>
          </p:cNvSpPr>
          <p:nvPr>
            <p:ph idx="1"/>
          </p:nvPr>
        </p:nvSpPr>
        <p:spPr/>
        <p:txBody>
          <a:bodyPr/>
          <a:p>
            <a:pPr algn="just"/>
            <a:r>
              <a:rPr lang="en-US"/>
              <a:t>In  reality, any numerical data can be used as an input variable. However, in a machine learning model, we learn about a vector of weights for each feature. The weights play a role in mapping feature values to an outcome or target variable (in the case of supervised learning models).</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Categorical features</a:t>
            </a:r>
            <a:endParaRPr lang="en-US" b="1"/>
          </a:p>
        </p:txBody>
      </p:sp>
      <p:sp>
        <p:nvSpPr>
          <p:cNvPr id="3" name="Content Placeholder 2"/>
          <p:cNvSpPr>
            <a:spLocks noGrp="1"/>
          </p:cNvSpPr>
          <p:nvPr>
            <p:ph idx="1"/>
          </p:nvPr>
        </p:nvSpPr>
        <p:spPr/>
        <p:txBody>
          <a:bodyPr>
            <a:normAutofit lnSpcReduction="20000"/>
          </a:bodyPr>
          <a:p>
            <a:pPr algn="just">
              <a:lnSpc>
                <a:spcPct val="150000"/>
              </a:lnSpc>
            </a:pPr>
            <a:r>
              <a:rPr lang="en-US"/>
              <a:t>Categorical features cannot be used as input in their raw form, as they are not  numbers; instead, they are members of a set of possible values that the variable can take. In the example mentioned earlier, user occupation is a categorical variable that can take the value of student, programmer, and so on.Such categorical variables are also known as nominal variables where there is no concept of order between the values of the variable.</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algn="just">
              <a:lnSpc>
                <a:spcPct val="150000"/>
              </a:lnSpc>
            </a:pPr>
            <a:r>
              <a:rPr lang="en-US"/>
              <a:t>To transform categorical variables into a numerical representation, we can use a  common approach known as</a:t>
            </a:r>
            <a:r>
              <a:rPr lang="en-US" b="1"/>
              <a:t> 1-of-k </a:t>
            </a:r>
            <a:r>
              <a:rPr lang="en-US"/>
              <a:t>encoding. An approach such as </a:t>
            </a:r>
            <a:r>
              <a:rPr lang="en-US" b="1"/>
              <a:t>1-of-k encoding</a:t>
            </a:r>
            <a:r>
              <a:rPr lang="en-US"/>
              <a:t> is required to represent nominal variables in a way that makes sense for machine learning tasks. Ordinal variables might be used in their raw form but are often encoded in the same way as nominal variables.</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2895"/>
            <a:ext cx="10515600" cy="438150"/>
          </a:xfrm>
        </p:spPr>
        <p:txBody>
          <a:bodyPr>
            <a:normAutofit fontScale="90000"/>
          </a:bodyPr>
          <a:p>
            <a:r>
              <a:rPr lang="en-US" b="1"/>
              <a:t>Text features</a:t>
            </a:r>
            <a:endParaRPr lang="en-US" b="1"/>
          </a:p>
        </p:txBody>
      </p:sp>
      <p:sp>
        <p:nvSpPr>
          <p:cNvPr id="3" name="Content Placeholder 2"/>
          <p:cNvSpPr>
            <a:spLocks noGrp="1"/>
          </p:cNvSpPr>
          <p:nvPr>
            <p:ph idx="1"/>
          </p:nvPr>
        </p:nvSpPr>
        <p:spPr>
          <a:xfrm>
            <a:off x="838200" y="990600"/>
            <a:ext cx="10515600" cy="5692775"/>
          </a:xfrm>
        </p:spPr>
        <p:txBody>
          <a:bodyPr>
            <a:normAutofit fontScale="90000"/>
          </a:bodyPr>
          <a:p>
            <a:pPr algn="just"/>
            <a:r>
              <a:rPr lang="en-US" b="1"/>
              <a:t>Tokenization:</a:t>
            </a:r>
            <a:r>
              <a:rPr lang="en-US"/>
              <a:t> First, some form of tokenization is applied to the text to split  it into a set of tokens (generally words, numbers, and so on). </a:t>
            </a:r>
            <a:endParaRPr lang="en-US"/>
          </a:p>
          <a:p>
            <a:pPr algn="just"/>
            <a:endParaRPr lang="en-US" b="1"/>
          </a:p>
          <a:p>
            <a:pPr algn="just"/>
            <a:r>
              <a:rPr lang="en-US" b="1"/>
              <a:t>Stop word removal:</a:t>
            </a:r>
            <a:r>
              <a:rPr lang="en-US"/>
              <a:t> Next, it is usual to remove very common words such as "the", "and", and "but" (these are known as stop words).</a:t>
            </a:r>
            <a:endParaRPr lang="en-US"/>
          </a:p>
          <a:p>
            <a:pPr algn="just"/>
            <a:endParaRPr lang="en-US"/>
          </a:p>
          <a:p>
            <a:pPr algn="just"/>
            <a:r>
              <a:rPr lang="en-US" b="1"/>
              <a:t> Stemming: </a:t>
            </a:r>
            <a:r>
              <a:rPr lang="en-US"/>
              <a:t>The next step can include stemming, which refers to taking a term and reducing it to its base form or stem. </a:t>
            </a:r>
            <a:endParaRPr lang="en-US"/>
          </a:p>
          <a:p>
            <a:pPr algn="just"/>
            <a:endParaRPr lang="en-US"/>
          </a:p>
          <a:p>
            <a:pPr algn="just"/>
            <a:r>
              <a:rPr lang="en-US" b="1"/>
              <a:t>Vectorization: </a:t>
            </a:r>
            <a:r>
              <a:rPr lang="en-US"/>
              <a:t>The final step is turning the processed terms into a vector  representation. The simplest form is, perhaps, a binary vector representation, where we assign a value of one if a term exists in the text and zero if it does not. </a:t>
            </a:r>
            <a:endParaRPr lang="en-US"/>
          </a:p>
          <a:p>
            <a:pPr algn="just"/>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91540"/>
          </a:xfrm>
        </p:spPr>
        <p:txBody>
          <a:bodyPr/>
          <a:p>
            <a:r>
              <a:rPr lang="en-US" b="1"/>
              <a:t>Normalizing features</a:t>
            </a:r>
            <a:endParaRPr lang="en-US" b="1"/>
          </a:p>
        </p:txBody>
      </p:sp>
      <p:sp>
        <p:nvSpPr>
          <p:cNvPr id="3" name="Content Placeholder 2"/>
          <p:cNvSpPr>
            <a:spLocks noGrp="1"/>
          </p:cNvSpPr>
          <p:nvPr>
            <p:ph idx="1"/>
          </p:nvPr>
        </p:nvSpPr>
        <p:spPr>
          <a:xfrm>
            <a:off x="918210" y="1337310"/>
            <a:ext cx="10515600" cy="5088255"/>
          </a:xfrm>
        </p:spPr>
        <p:txBody>
          <a:bodyPr>
            <a:normAutofit fontScale="90000"/>
          </a:bodyPr>
          <a:p>
            <a:pPr algn="just"/>
            <a:r>
              <a:rPr lang="en-US" b="1"/>
              <a:t>Normalize a feature:</a:t>
            </a:r>
            <a:r>
              <a:rPr lang="en-US"/>
              <a:t> This is usually a transformation applied to an individual feature across the dataset, for example, subtracting the mean (centering the feature) or applying the standard normal transformation (such that the feature has a mean of zero and a standard deviation of 1).</a:t>
            </a:r>
            <a:endParaRPr lang="en-US"/>
          </a:p>
          <a:p>
            <a:pPr algn="just"/>
            <a:endParaRPr lang="en-US"/>
          </a:p>
          <a:p>
            <a:pPr marL="0" indent="0" algn="just">
              <a:buNone/>
            </a:pPr>
            <a:endParaRPr lang="en-US"/>
          </a:p>
          <a:p>
            <a:pPr algn="just"/>
            <a:r>
              <a:rPr lang="en-US"/>
              <a:t> </a:t>
            </a:r>
            <a:r>
              <a:rPr lang="en-US" b="1"/>
              <a:t>Normalize a feature vector: T</a:t>
            </a:r>
            <a:r>
              <a:rPr lang="en-US"/>
              <a:t>his is usually a transformation applied to all features in a given row of the dataset such that the resulting feature vector has a normalized length. That is, we will ensure that each feature in the vector is scaled such that the vector has a norm of 1 (typically, on an L1 or L2 norm).</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Using MLlib for feature normalization</a:t>
            </a:r>
            <a:endParaRPr lang="en-US" b="1"/>
          </a:p>
        </p:txBody>
      </p:sp>
      <p:sp>
        <p:nvSpPr>
          <p:cNvPr id="3" name="Content Placeholder 2"/>
          <p:cNvSpPr>
            <a:spLocks noGrp="1"/>
          </p:cNvSpPr>
          <p:nvPr>
            <p:ph idx="1"/>
          </p:nvPr>
        </p:nvSpPr>
        <p:spPr/>
        <p:txBody>
          <a:bodyPr/>
          <a:p>
            <a:pPr marL="0" indent="0">
              <a:buNone/>
            </a:pPr>
            <a:r>
              <a:rPr lang="en-US" sz="2400" i="1"/>
              <a:t>from pyspark.mllib.feature import Normalizer</a:t>
            </a:r>
            <a:endParaRPr lang="en-US" sz="2400" i="1"/>
          </a:p>
          <a:p>
            <a:pPr marL="0" indent="0">
              <a:buNone/>
            </a:pPr>
            <a:r>
              <a:rPr lang="en-US" sz="2400" i="1"/>
              <a:t>normalizer = Normalizer()</a:t>
            </a:r>
            <a:endParaRPr lang="en-US" sz="2400" i="1"/>
          </a:p>
          <a:p>
            <a:pPr marL="0" indent="0">
              <a:buNone/>
            </a:pPr>
            <a:r>
              <a:rPr lang="en-US" sz="2400" i="1"/>
              <a:t>vector = sc.parallelize([x])</a:t>
            </a:r>
            <a:endParaRPr lang="en-US" sz="2400" i="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Summary</a:t>
            </a:r>
            <a:endParaRPr lang="en-US" b="1"/>
          </a:p>
        </p:txBody>
      </p:sp>
      <p:sp>
        <p:nvSpPr>
          <p:cNvPr id="3" name="Content Placeholder 2"/>
          <p:cNvSpPr>
            <a:spLocks noGrp="1"/>
          </p:cNvSpPr>
          <p:nvPr>
            <p:ph idx="1"/>
          </p:nvPr>
        </p:nvSpPr>
        <p:spPr/>
        <p:txBody>
          <a:bodyPr/>
          <a:p>
            <a:pPr algn="just">
              <a:lnSpc>
                <a:spcPct val="150000"/>
              </a:lnSpc>
            </a:pPr>
            <a:r>
              <a:rPr lang="en-US"/>
              <a:t>Since Spark supports Scala, Java, and Python bindings, we can use packages  available in these languages that provide sophisticated tools to process and extract features and represent them as vectors. A few examples of packages for feature extraction include scikit-learn, gensim, scikit-image, matplotlib, and NLTK in Python; OpenNLP in Java; and Breeze and Chalk in Scala.</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3600" b="1"/>
              <a:t>Building a Recommendation Engine with Spark</a:t>
            </a:r>
            <a:endParaRPr lang="en-US" sz="3600" b="1"/>
          </a:p>
        </p:txBody>
      </p:sp>
      <p:sp>
        <p:nvSpPr>
          <p:cNvPr id="3" name="Content Placeholder 2"/>
          <p:cNvSpPr>
            <a:spLocks noGrp="1"/>
          </p:cNvSpPr>
          <p:nvPr>
            <p:ph idx="1"/>
          </p:nvPr>
        </p:nvSpPr>
        <p:spPr/>
        <p:txBody>
          <a:bodyPr>
            <a:normAutofit lnSpcReduction="20000"/>
          </a:bodyPr>
          <a:p>
            <a:pPr marL="0" indent="0" algn="just">
              <a:lnSpc>
                <a:spcPct val="150000"/>
              </a:lnSpc>
              <a:buNone/>
            </a:pPr>
            <a:r>
              <a:rPr lang="en-US"/>
              <a:t>Recommendation engines are probably among the best types of machine learning  model known to the general public. Even if people do not know exactly what a recommendation engine is, they have most likely experienced one through the use of popular websites such as Amazon, Netflix, YouTube, Twitter, LinkedIn, and Facebook. Recommendations are a core part of all these businesses, and in some cases, they drive significant percentages of their revenue.</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04850" y="1412875"/>
            <a:ext cx="10515600" cy="32575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Recommendation engines are most effective in two general scenarios :</a:t>
            </a:r>
            <a:endParaRPr lang="en-US"/>
          </a:p>
        </p:txBody>
      </p:sp>
      <p:sp>
        <p:nvSpPr>
          <p:cNvPr id="3" name="Content Placeholder 2"/>
          <p:cNvSpPr>
            <a:spLocks noGrp="1"/>
          </p:cNvSpPr>
          <p:nvPr>
            <p:ph idx="1"/>
          </p:nvPr>
        </p:nvSpPr>
        <p:spPr/>
        <p:txBody>
          <a:bodyPr>
            <a:normAutofit fontScale="80000"/>
          </a:bodyPr>
          <a:p>
            <a:pPr algn="just">
              <a:lnSpc>
                <a:spcPct val="150000"/>
              </a:lnSpc>
            </a:pPr>
            <a:r>
              <a:rPr lang="en-US"/>
              <a:t> </a:t>
            </a:r>
            <a:r>
              <a:rPr lang="en-US" b="1"/>
              <a:t>Large number of available options for users:</a:t>
            </a:r>
            <a:r>
              <a:rPr lang="en-US"/>
              <a:t> When there are a very large number of available items, it becomes increasingly difficult for the user to find something they want. Searching can help when the user knows what they are looking for, but often, the right item might be something previously unknown to them.</a:t>
            </a:r>
            <a:endParaRPr lang="en-US"/>
          </a:p>
          <a:p>
            <a:pPr algn="just">
              <a:lnSpc>
                <a:spcPct val="150000"/>
              </a:lnSpc>
            </a:pPr>
            <a:r>
              <a:rPr lang="en-US" b="1"/>
              <a:t>A significant degree of personal taste involved:</a:t>
            </a:r>
            <a:r>
              <a:rPr lang="en-US"/>
              <a:t> When personal taste plays a large role in selection, recommendation models, which often utilize a wisdom of the crowd approach, can be helpful in discovering items based on the behavior of others that have similar taste profiles.</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Types of recommendation models</a:t>
            </a:r>
            <a:endParaRPr lang="en-US"/>
          </a:p>
        </p:txBody>
      </p:sp>
      <p:sp>
        <p:nvSpPr>
          <p:cNvPr id="3" name="Content Placeholder 2"/>
          <p:cNvSpPr>
            <a:spLocks noGrp="1"/>
          </p:cNvSpPr>
          <p:nvPr>
            <p:ph idx="1"/>
          </p:nvPr>
        </p:nvSpPr>
        <p:spPr/>
        <p:txBody>
          <a:bodyPr/>
          <a:p>
            <a:r>
              <a:rPr lang="en-US"/>
              <a:t>Content-based filtering</a:t>
            </a:r>
            <a:endParaRPr lang="en-US"/>
          </a:p>
          <a:p>
            <a:endParaRPr lang="en-US"/>
          </a:p>
          <a:p>
            <a:endParaRPr lang="en-US"/>
          </a:p>
          <a:p>
            <a:endParaRPr lang="en-US"/>
          </a:p>
          <a:p>
            <a:r>
              <a:rPr lang="en-US"/>
              <a:t>Collaborative filtering</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78765" y="151765"/>
            <a:ext cx="10515600" cy="784860"/>
          </a:xfrm>
        </p:spPr>
        <p:txBody>
          <a:bodyPr/>
          <a:p>
            <a:r>
              <a:rPr lang="en-US" b="1"/>
              <a:t>Matrix factorization</a:t>
            </a:r>
            <a:endParaRPr lang="en-US" b="1"/>
          </a:p>
        </p:txBody>
      </p:sp>
      <p:sp>
        <p:nvSpPr>
          <p:cNvPr id="3" name="Content Placeholder 2"/>
          <p:cNvSpPr>
            <a:spLocks noGrp="1"/>
          </p:cNvSpPr>
          <p:nvPr>
            <p:ph idx="1"/>
          </p:nvPr>
        </p:nvSpPr>
        <p:spPr>
          <a:xfrm>
            <a:off x="678180" y="785495"/>
            <a:ext cx="10515600" cy="4351338"/>
          </a:xfrm>
        </p:spPr>
        <p:txBody>
          <a:bodyPr>
            <a:normAutofit fontScale="90000"/>
          </a:bodyPr>
          <a:p>
            <a:r>
              <a:rPr lang="en-US"/>
              <a:t> Spark's recommendation models currently only include an implementation of </a:t>
            </a:r>
            <a:r>
              <a:rPr lang="en-US" b="1"/>
              <a:t> matrix factorization.</a:t>
            </a:r>
            <a:endParaRPr lang="en-US" b="1"/>
          </a:p>
          <a:p>
            <a:r>
              <a:rPr lang="en-US" b="1"/>
              <a:t>Explicit matrix factorization </a:t>
            </a:r>
            <a:endParaRPr lang="en-US" b="1"/>
          </a:p>
          <a:p>
            <a:pPr marL="0" indent="0" algn="just">
              <a:buNone/>
            </a:pPr>
            <a:r>
              <a:rPr lang="en-US"/>
              <a:t>When we deal with data that consists of preferences of users that are provided by  the users themselves, we refer to explicit preference data.</a:t>
            </a:r>
            <a:endParaRPr lang="en-US"/>
          </a:p>
          <a:p>
            <a:pPr marL="0" indent="0" algn="just">
              <a:buNone/>
            </a:pPr>
            <a:r>
              <a:rPr lang="en-US"/>
              <a:t>Eg: ratings, thumbs up, likes, and so on that are given by users to items.</a:t>
            </a:r>
            <a:endParaRPr lang="en-US"/>
          </a:p>
          <a:p>
            <a:pPr marL="0" indent="0" algn="just">
              <a:buNone/>
            </a:pPr>
            <a:r>
              <a:rPr lang="en-US"/>
              <a:t>These ratings and form a two-dimensional matrix with users as rows and items as columns. Each entry represents a rating given by a user to a certain item. Since in most cases, each user has only interacted with a relatively small set of items, this matrix has only a few non-zero entries.</a:t>
            </a:r>
            <a:endParaRPr lang="en-US"/>
          </a:p>
        </p:txBody>
      </p:sp>
      <p:pic>
        <p:nvPicPr>
          <p:cNvPr id="4" name="Picture 3"/>
          <p:cNvPicPr>
            <a:picLocks noChangeAspect="1"/>
          </p:cNvPicPr>
          <p:nvPr/>
        </p:nvPicPr>
        <p:blipFill>
          <a:blip r:embed="rId1"/>
          <a:stretch>
            <a:fillRect/>
          </a:stretch>
        </p:blipFill>
        <p:spPr>
          <a:xfrm>
            <a:off x="4191000" y="4742815"/>
            <a:ext cx="3028950" cy="18929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64250" y="252730"/>
            <a:ext cx="5872480" cy="2521585"/>
          </a:xfrm>
          <a:prstGeom prst="rect">
            <a:avLst/>
          </a:prstGeom>
        </p:spPr>
      </p:pic>
      <p:sp>
        <p:nvSpPr>
          <p:cNvPr id="5" name="Text Box 4"/>
          <p:cNvSpPr txBox="1"/>
          <p:nvPr/>
        </p:nvSpPr>
        <p:spPr>
          <a:xfrm>
            <a:off x="317500" y="400050"/>
            <a:ext cx="5429250" cy="3124200"/>
          </a:xfrm>
          <a:prstGeom prst="rect">
            <a:avLst/>
          </a:prstGeom>
          <a:noFill/>
        </p:spPr>
        <p:txBody>
          <a:bodyPr wrap="square" rtlCol="0" anchor="t">
            <a:noAutofit/>
          </a:bodyPr>
          <a:p>
            <a:pPr algn="just"/>
            <a:r>
              <a:rPr lang="en-US" sz="2800" b="1"/>
              <a:t>Matrix factorization (or matrix completion) attempts to directly model this user-item  matrix by representing it as a product of two smaller matrices of lower dimension. </a:t>
            </a:r>
            <a:endParaRPr lang="en-US" sz="2800" b="1"/>
          </a:p>
          <a:p>
            <a:pPr algn="just"/>
            <a:r>
              <a:rPr lang="en-US" sz="2800" b="1"/>
              <a:t>Thus, it is a dimensionality-reduction technique. If we have U users and I items, then our user-item matrix is of dimension U x I and might look something like the one shown in the following diagram:</a:t>
            </a:r>
            <a:endParaRPr lang="en-US" sz="2800" b="1"/>
          </a:p>
        </p:txBody>
      </p:sp>
      <p:pic>
        <p:nvPicPr>
          <p:cNvPr id="6" name="Picture 5"/>
          <p:cNvPicPr>
            <a:picLocks noChangeAspect="1"/>
          </p:cNvPicPr>
          <p:nvPr/>
        </p:nvPicPr>
        <p:blipFill>
          <a:blip r:embed="rId2"/>
          <a:stretch>
            <a:fillRect/>
          </a:stretch>
        </p:blipFill>
        <p:spPr>
          <a:xfrm>
            <a:off x="6658610" y="3168015"/>
            <a:ext cx="3806825" cy="34118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01040"/>
          </a:xfrm>
        </p:spPr>
        <p:txBody>
          <a:bodyPr>
            <a:normAutofit fontScale="90000"/>
          </a:bodyPr>
          <a:p>
            <a:r>
              <a:rPr lang="en-US" b="1"/>
              <a:t>Implicit matrix factorization</a:t>
            </a:r>
            <a:endParaRPr lang="en-US" b="1"/>
          </a:p>
        </p:txBody>
      </p:sp>
      <p:sp>
        <p:nvSpPr>
          <p:cNvPr id="3" name="Content Placeholder 2"/>
          <p:cNvSpPr>
            <a:spLocks noGrp="1"/>
          </p:cNvSpPr>
          <p:nvPr>
            <p:ph idx="1"/>
          </p:nvPr>
        </p:nvSpPr>
        <p:spPr>
          <a:xfrm>
            <a:off x="908050" y="1066165"/>
            <a:ext cx="10515600" cy="4351338"/>
          </a:xfrm>
        </p:spPr>
        <p:txBody>
          <a:bodyPr/>
          <a:p>
            <a:pPr algn="just"/>
            <a:r>
              <a:rPr lang="en-US"/>
              <a:t>Specifically, the explicit feedback matrix is divided into the product of the </a:t>
            </a:r>
            <a:r>
              <a:rPr lang="en-US" b="1"/>
              <a:t>user latent factor matrix</a:t>
            </a:r>
            <a:r>
              <a:rPr lang="en-US"/>
              <a:t> and </a:t>
            </a:r>
            <a:r>
              <a:rPr lang="en-US" b="1"/>
              <a:t>item true latent factor matrix</a:t>
            </a:r>
            <a:r>
              <a:rPr lang="en-US"/>
              <a:t>. </a:t>
            </a:r>
            <a:endParaRPr lang="en-US"/>
          </a:p>
          <a:p>
            <a:pPr algn="just"/>
            <a:r>
              <a:rPr lang="en-US"/>
              <a:t>The implicit feedback matrix is divided into the product of the</a:t>
            </a:r>
            <a:r>
              <a:rPr lang="en-US" b="1"/>
              <a:t> user latent factor matrix </a:t>
            </a:r>
            <a:r>
              <a:rPr lang="en-US"/>
              <a:t>and i</a:t>
            </a:r>
            <a:r>
              <a:rPr lang="en-US" b="1"/>
              <a:t>tem display latent factor matrix.</a:t>
            </a:r>
            <a:endParaRPr lang="en-US" b="1"/>
          </a:p>
          <a:p>
            <a:pPr algn="just"/>
            <a:endParaRPr lang="en-US" b="1"/>
          </a:p>
          <a:p>
            <a:pPr algn="just"/>
            <a:r>
              <a:rPr lang="en-US"/>
              <a:t>There are many different approaches to deal with implicit data. MLlib implements  a particular approach that treats the input rating matrix as two matrices: a binary preference matrix, P, and a matrix of confidence weights, C.</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78815" y="0"/>
            <a:ext cx="10515600" cy="1325563"/>
          </a:xfrm>
        </p:spPr>
        <p:txBody>
          <a:bodyPr>
            <a:normAutofit/>
          </a:bodyPr>
          <a:p>
            <a:r>
              <a:rPr lang="en-US" b="1"/>
              <a:t>Building a Clustering Model with Spark</a:t>
            </a:r>
            <a:endParaRPr lang="en-US" b="1"/>
          </a:p>
        </p:txBody>
      </p:sp>
      <p:sp>
        <p:nvSpPr>
          <p:cNvPr id="3" name="Content Placeholder 2"/>
          <p:cNvSpPr>
            <a:spLocks noGrp="1"/>
          </p:cNvSpPr>
          <p:nvPr>
            <p:ph idx="1"/>
          </p:nvPr>
        </p:nvSpPr>
        <p:spPr>
          <a:xfrm>
            <a:off x="838200" y="1515110"/>
            <a:ext cx="10515600" cy="4573905"/>
          </a:xfrm>
        </p:spPr>
        <p:txBody>
          <a:bodyPr>
            <a:normAutofit lnSpcReduction="10000"/>
          </a:bodyPr>
          <a:p>
            <a:pPr marL="0" indent="0">
              <a:buNone/>
            </a:pPr>
            <a:r>
              <a:rPr lang="en-US"/>
              <a:t>Clustering models have many use cases that are the same as classification; these include the following:</a:t>
            </a:r>
            <a:endParaRPr lang="en-US"/>
          </a:p>
          <a:p>
            <a:pPr marL="0" indent="0">
              <a:buNone/>
            </a:pPr>
            <a:endParaRPr lang="en-US"/>
          </a:p>
          <a:p>
            <a:pPr marL="0" indent="0" algn="just">
              <a:buNone/>
            </a:pPr>
            <a:r>
              <a:rPr lang="en-US"/>
              <a:t>• Segmenting users or customers into different groups based on behavior characteristics and metadata</a:t>
            </a:r>
            <a:endParaRPr lang="en-US"/>
          </a:p>
          <a:p>
            <a:pPr algn="just"/>
            <a:r>
              <a:rPr lang="en-US"/>
              <a:t>Grouping content on a website or products in a retail business finding clusters of similar genes</a:t>
            </a:r>
            <a:endParaRPr lang="en-US"/>
          </a:p>
          <a:p>
            <a:pPr algn="just"/>
            <a:r>
              <a:rPr lang="en-US"/>
              <a:t> Segmenting communities in ecology ,Creating image segments for use in image analysis applications such as  object detection.</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89865" y="0"/>
            <a:ext cx="10515600" cy="1325563"/>
          </a:xfrm>
        </p:spPr>
        <p:txBody>
          <a:bodyPr/>
          <a:p>
            <a:r>
              <a:rPr lang="en-US" b="1"/>
              <a:t>Types of clustering models</a:t>
            </a:r>
            <a:endParaRPr lang="en-US" b="1"/>
          </a:p>
        </p:txBody>
      </p:sp>
      <p:sp>
        <p:nvSpPr>
          <p:cNvPr id="3" name="Content Placeholder 2"/>
          <p:cNvSpPr>
            <a:spLocks noGrp="1"/>
          </p:cNvSpPr>
          <p:nvPr>
            <p:ph idx="1"/>
          </p:nvPr>
        </p:nvSpPr>
        <p:spPr>
          <a:xfrm>
            <a:off x="607695" y="1252855"/>
            <a:ext cx="10515600" cy="4351338"/>
          </a:xfrm>
        </p:spPr>
        <p:txBody>
          <a:bodyPr/>
          <a:p>
            <a:r>
              <a:rPr lang="en-US"/>
              <a:t>K-means clustering-  attempts to partition a set of data points into K distinct clusters (where K is an input parameter for the model).</a:t>
            </a:r>
            <a:endParaRPr lang="en-US"/>
          </a:p>
          <a:p>
            <a:pPr algn="just"/>
            <a:r>
              <a:rPr lang="en-US"/>
              <a:t>More formally, K-means tries to find clusters so as to minimize the sum of squared errors (or distances) within each cluster. This objective function is known as the within cluster sum of squared errors (WCSS).</a:t>
            </a:r>
            <a:endParaRPr lang="en-US"/>
          </a:p>
        </p:txBody>
      </p:sp>
      <p:pic>
        <p:nvPicPr>
          <p:cNvPr id="4" name="Picture 3"/>
          <p:cNvPicPr>
            <a:picLocks noChangeAspect="1"/>
          </p:cNvPicPr>
          <p:nvPr/>
        </p:nvPicPr>
        <p:blipFill>
          <a:blip r:embed="rId1"/>
          <a:srcRect t="17945"/>
          <a:stretch>
            <a:fillRect/>
          </a:stretch>
        </p:blipFill>
        <p:spPr>
          <a:xfrm>
            <a:off x="4112895" y="4212590"/>
            <a:ext cx="3505200" cy="10394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normAutofit fontScale="90000" lnSpcReduction="10000"/>
          </a:bodyPr>
          <a:p>
            <a:r>
              <a:rPr lang="en-US"/>
              <a:t>K-means iterates between  two steps:</a:t>
            </a:r>
            <a:endParaRPr lang="en-US"/>
          </a:p>
          <a:p>
            <a:pPr marL="0" indent="0" algn="just">
              <a:buNone/>
            </a:pPr>
            <a:r>
              <a:rPr lang="en-US"/>
              <a:t>1. Assign each data point to the cluster that minimizes the WCSS. The sum </a:t>
            </a:r>
            <a:endParaRPr lang="en-US"/>
          </a:p>
          <a:p>
            <a:pPr marL="0" indent="0" algn="just">
              <a:buNone/>
            </a:pPr>
            <a:r>
              <a:rPr lang="en-US"/>
              <a:t>of squares is equivalent to the squared Euclidean distance; therefore, this </a:t>
            </a:r>
            <a:endParaRPr lang="en-US"/>
          </a:p>
          <a:p>
            <a:pPr marL="0" indent="0" algn="just">
              <a:buNone/>
            </a:pPr>
            <a:r>
              <a:rPr lang="en-US"/>
              <a:t>equates to assigning each point to the closest cluster center as measured by </a:t>
            </a:r>
            <a:endParaRPr lang="en-US"/>
          </a:p>
          <a:p>
            <a:pPr marL="0" indent="0" algn="just">
              <a:buNone/>
            </a:pPr>
            <a:r>
              <a:rPr lang="en-US"/>
              <a:t>the Euclidean distance metric.</a:t>
            </a:r>
            <a:endParaRPr lang="en-US"/>
          </a:p>
          <a:p>
            <a:pPr marL="0" indent="0" algn="just">
              <a:buNone/>
            </a:pPr>
            <a:r>
              <a:rPr lang="en-US"/>
              <a:t>2. Compute the new cluster centers based on the cluster assignments from the </a:t>
            </a:r>
            <a:endParaRPr lang="en-US"/>
          </a:p>
          <a:p>
            <a:pPr marL="0" indent="0" algn="just">
              <a:buNone/>
            </a:pPr>
            <a:r>
              <a:rPr lang="en-US"/>
              <a:t>first step</a:t>
            </a:r>
            <a:endParaRPr lang="en-US"/>
          </a:p>
          <a:p>
            <a:pPr marL="0" indent="0" algn="just">
              <a:buNone/>
            </a:pPr>
            <a:endParaRPr lang="en-US"/>
          </a:p>
          <a:p>
            <a:pPr marL="0" indent="0" algn="just">
              <a:buNone/>
            </a:pPr>
            <a:r>
              <a:rPr lang="en-US" sz="2700" b="1" i="1"/>
              <a:t>1. https://medium.com/@rohanjoseph_91119/learn-with-an-example-hierarchical-clustering-873b5b50890c</a:t>
            </a:r>
            <a:endParaRPr lang="en-US" sz="2700" b="1"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11810"/>
          </a:xfrm>
        </p:spPr>
        <p:txBody>
          <a:bodyPr>
            <a:normAutofit fontScale="90000"/>
          </a:bodyPr>
          <a:p>
            <a:r>
              <a:rPr lang="en-US" b="1">
                <a:sym typeface="+mn-ea"/>
              </a:rPr>
              <a:t>Variants</a:t>
            </a:r>
            <a:endParaRPr lang="en-US" b="1"/>
          </a:p>
        </p:txBody>
      </p:sp>
      <p:sp>
        <p:nvSpPr>
          <p:cNvPr id="3" name="Content Placeholder 2"/>
          <p:cNvSpPr>
            <a:spLocks noGrp="1"/>
          </p:cNvSpPr>
          <p:nvPr>
            <p:ph idx="1"/>
          </p:nvPr>
        </p:nvSpPr>
        <p:spPr>
          <a:xfrm>
            <a:off x="669290" y="876935"/>
            <a:ext cx="11111230" cy="5553075"/>
          </a:xfrm>
        </p:spPr>
        <p:txBody>
          <a:bodyPr>
            <a:normAutofit/>
          </a:bodyPr>
          <a:p>
            <a:pPr algn="just"/>
            <a:r>
              <a:rPr lang="en-US"/>
              <a:t>There are many other variants of K-means; they focus on initialization methods  or the core model. One of the more common variants is fuzzy K-means. This model does not assign each point to one cluster as K-means does.</a:t>
            </a:r>
            <a:endParaRPr lang="en-US"/>
          </a:p>
          <a:p>
            <a:pPr marL="0" indent="0" algn="just">
              <a:buNone/>
            </a:pPr>
            <a:r>
              <a:rPr lang="en-US" sz="4400" b="1">
                <a:latin typeface="+mj-lt"/>
                <a:ea typeface="+mj-ea"/>
                <a:cs typeface="+mj-cs"/>
              </a:rPr>
              <a:t>Mixture models</a:t>
            </a:r>
            <a:endParaRPr lang="en-US" sz="4400" b="1">
              <a:latin typeface="+mj-lt"/>
              <a:ea typeface="+mj-ea"/>
              <a:cs typeface="+mj-cs"/>
            </a:endParaRPr>
          </a:p>
          <a:p>
            <a:pPr algn="just"/>
            <a:r>
              <a:rPr lang="en-US"/>
              <a:t>A mixture model is essentially an extension of the idea behind fuzzy K-means; however, it makes an assumption that there is an underlying probability distribution that generates the data. For example, we might assume that the data points are drawn from a set of K-independent Gaussian (normal) probability distributions.</a:t>
            </a:r>
            <a:endParaRPr lang="en-US"/>
          </a:p>
          <a:p>
            <a:pPr algn="just"/>
            <a:r>
              <a:rPr lang="en-US"/>
              <a:t> The cluster assignments are also soft, so each point is represented by K membership weights in each of the K underlying probability distributions.</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63195" y="0"/>
            <a:ext cx="10515600" cy="1325563"/>
          </a:xfrm>
        </p:spPr>
        <p:txBody>
          <a:bodyPr/>
          <a:p>
            <a:r>
              <a:rPr lang="en-US" b="1">
                <a:sym typeface="+mn-ea"/>
              </a:rPr>
              <a:t>Hierarchical clustering</a:t>
            </a:r>
            <a:endParaRPr lang="en-US" b="1"/>
          </a:p>
        </p:txBody>
      </p:sp>
      <p:sp>
        <p:nvSpPr>
          <p:cNvPr id="3" name="Content Placeholder 2"/>
          <p:cNvSpPr>
            <a:spLocks noGrp="1"/>
          </p:cNvSpPr>
          <p:nvPr>
            <p:ph idx="1"/>
          </p:nvPr>
        </p:nvSpPr>
        <p:spPr>
          <a:xfrm>
            <a:off x="773430" y="1039495"/>
            <a:ext cx="10645140" cy="5605145"/>
          </a:xfrm>
        </p:spPr>
        <p:txBody>
          <a:bodyPr>
            <a:normAutofit/>
          </a:bodyPr>
          <a:p>
            <a:pPr algn="just"/>
            <a:r>
              <a:rPr lang="en-US"/>
              <a:t>Hierarchical clustering is a structured clustering approach that results in a multilevel hierarchy of clusters, where each cluster might contain many subclusters (or child clusters). Each child cluster is, thus, linked to the parent cluster. This form of clustering is often also called tree clustering.</a:t>
            </a:r>
            <a:endParaRPr lang="en-US"/>
          </a:p>
          <a:p>
            <a:pPr marL="0" indent="0" algn="just">
              <a:buNone/>
            </a:pPr>
            <a:endParaRPr lang="en-US"/>
          </a:p>
          <a:p>
            <a:pPr marL="0" indent="0" algn="just">
              <a:buNone/>
            </a:pPr>
            <a:r>
              <a:rPr lang="en-US"/>
              <a:t>Agglomerative clustering is a bottom-up approach where:</a:t>
            </a:r>
            <a:endParaRPr lang="en-US"/>
          </a:p>
          <a:p>
            <a:pPr marL="0" indent="0" algn="just">
              <a:buNone/>
            </a:pPr>
            <a:r>
              <a:rPr lang="en-US"/>
              <a:t>• Each data point begins in its own cluster</a:t>
            </a:r>
            <a:endParaRPr lang="en-US"/>
          </a:p>
          <a:p>
            <a:pPr marL="0" indent="0" algn="just">
              <a:buNone/>
            </a:pPr>
            <a:r>
              <a:rPr lang="en-US"/>
              <a:t>• The similarity (or distance) between each pair of clusters is evaluated</a:t>
            </a:r>
            <a:endParaRPr lang="en-US"/>
          </a:p>
          <a:p>
            <a:pPr marL="0" indent="0" algn="just">
              <a:buNone/>
            </a:pPr>
            <a:r>
              <a:rPr lang="en-US"/>
              <a:t>• The pair of clusters that are most similar are found; this pair is then        merged to form a new cluster</a:t>
            </a:r>
            <a:endParaRPr lang="en-US"/>
          </a:p>
          <a:p>
            <a:pPr marL="0" indent="0" algn="just">
              <a:buNone/>
            </a:pPr>
            <a:r>
              <a:rPr lang="en-US"/>
              <a:t>• The process is repeated until only one top-level cluster remains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263015"/>
          </a:xfrm>
        </p:spPr>
        <p:txBody>
          <a:bodyPr>
            <a:normAutofit/>
          </a:bodyPr>
          <a:p>
            <a:r>
              <a:rPr lang="en-US" b="1"/>
              <a:t>Movie Streams Example Architecture </a:t>
            </a:r>
            <a:endParaRPr lang="en-US" b="1"/>
          </a:p>
        </p:txBody>
      </p:sp>
      <p:pic>
        <p:nvPicPr>
          <p:cNvPr id="4" name="Content Placeholder 3"/>
          <p:cNvPicPr>
            <a:picLocks noChangeAspect="1"/>
          </p:cNvPicPr>
          <p:nvPr>
            <p:ph idx="1"/>
          </p:nvPr>
        </p:nvPicPr>
        <p:blipFill>
          <a:blip r:embed="rId1"/>
          <a:stretch>
            <a:fillRect/>
          </a:stretch>
        </p:blipFill>
        <p:spPr>
          <a:xfrm>
            <a:off x="1440815" y="1443355"/>
            <a:ext cx="8820785" cy="480504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61645" y="872490"/>
            <a:ext cx="10515600" cy="5754370"/>
          </a:xfrm>
        </p:spPr>
        <p:txBody>
          <a:bodyPr>
            <a:normAutofit lnSpcReduction="20000"/>
          </a:bodyPr>
          <a:p>
            <a:pPr algn="just"/>
            <a:r>
              <a:rPr lang="en-US"/>
              <a:t>Divisive clustering is a top-down approach that works in reverse, starting with one cluster and at each stage, splitting a cluster into two, until all data points are allocated to their own bottom-level cluster.</a:t>
            </a:r>
            <a:br>
              <a:rPr lang="en-US"/>
            </a:br>
            <a:endParaRPr lang="en-US"/>
          </a:p>
          <a:p>
            <a:pPr algn="just"/>
            <a:r>
              <a:rPr lang="en-US" b="1"/>
              <a:t>Evaluating the performance of clustering models</a:t>
            </a:r>
            <a:endParaRPr lang="en-US" b="1"/>
          </a:p>
          <a:p>
            <a:pPr marL="0" indent="0" algn="just">
              <a:buNone/>
            </a:pPr>
            <a:endParaRPr lang="en-US" b="1"/>
          </a:p>
          <a:p>
            <a:pPr marL="0" indent="0" algn="just">
              <a:buNone/>
            </a:pPr>
            <a:r>
              <a:rPr lang="en-US" b="1"/>
              <a:t>Internal evaluation metrics</a:t>
            </a:r>
            <a:endParaRPr lang="en-US" b="1"/>
          </a:p>
          <a:p>
            <a:pPr marL="0" indent="0" algn="just">
              <a:buNone/>
            </a:pPr>
            <a:endParaRPr lang="en-US"/>
          </a:p>
          <a:p>
            <a:pPr marL="0" indent="0" algn="just">
              <a:buNone/>
            </a:pPr>
            <a:r>
              <a:rPr lang="en-US"/>
              <a:t>Common internal evaluation metrics include the WCSS, the Davies-Bouldin index, the Dunn Index, and the silhouette coefficient.</a:t>
            </a:r>
            <a:endParaRPr lang="en-US"/>
          </a:p>
          <a:p>
            <a:pPr marL="0" indent="0" algn="just">
              <a:buNone/>
            </a:pPr>
            <a:endParaRPr lang="en-US"/>
          </a:p>
          <a:p>
            <a:pPr marL="0" indent="0" algn="just">
              <a:buNone/>
            </a:pPr>
            <a:r>
              <a:rPr lang="en-US" b="1"/>
              <a:t>External evaluation metrics</a:t>
            </a:r>
            <a:endParaRPr lang="en-US" b="1"/>
          </a:p>
          <a:p>
            <a:pPr marL="0" indent="0" algn="just">
              <a:buNone/>
            </a:pPr>
            <a:endParaRPr lang="en-US" b="1"/>
          </a:p>
          <a:p>
            <a:pPr marL="0" indent="0" algn="just">
              <a:buNone/>
            </a:pPr>
            <a:r>
              <a:rPr lang="en-US"/>
              <a:t>These include the Rand measure, F-measure, Jaccard index, and others.</a:t>
            </a:r>
            <a:endParaRPr lang="en-US"/>
          </a:p>
          <a:p>
            <a:pPr marL="0" indent="0" algn="just">
              <a:buNone/>
            </a:pPr>
            <a:endParaRPr lang="en-US"/>
          </a:p>
          <a:p>
            <a:pPr marL="0" indent="0" algn="just">
              <a:buNone/>
            </a:pP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t>SPARK GRPHX</a:t>
            </a:r>
            <a:br>
              <a:rPr lang="en-US"/>
            </a:br>
            <a:endParaRPr lang="en-US"/>
          </a:p>
        </p:txBody>
      </p:sp>
      <p:sp>
        <p:nvSpPr>
          <p:cNvPr id="3" name="Content Placeholder 2"/>
          <p:cNvSpPr>
            <a:spLocks noGrp="1"/>
          </p:cNvSpPr>
          <p:nvPr>
            <p:ph idx="1"/>
          </p:nvPr>
        </p:nvSpPr>
        <p:spPr>
          <a:xfrm>
            <a:off x="775970" y="1253490"/>
            <a:ext cx="10515600" cy="4351338"/>
          </a:xfrm>
        </p:spPr>
        <p:txBody>
          <a:bodyPr/>
          <a:p>
            <a:pPr algn="just"/>
            <a:r>
              <a:rPr lang="en-US"/>
              <a:t>GraphX is Apache Spark's API for graphs and graph-parallel computation.GraphX is the newest component in Spark. It’s a directed multigraph, which means it contains both edges and vertices and can be used to represent a wide range of data structures. It also has associated properties attached to each vertex and edge.</a:t>
            </a:r>
            <a:endParaRPr lang="en-US"/>
          </a:p>
          <a:p>
            <a:pPr algn="just"/>
            <a:endParaRPr lang="en-US"/>
          </a:p>
          <a:p>
            <a:pPr algn="just"/>
            <a:r>
              <a:rPr lang="en-US"/>
              <a:t>GraphX supports several fundamental operators and an optimized variant of the Pregel API. In addition to these tools, it includes a growing collection of algorithms that help you analyze your data.</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04850" y="0"/>
            <a:ext cx="10515600" cy="713105"/>
          </a:xfrm>
        </p:spPr>
        <p:txBody>
          <a:bodyPr>
            <a:normAutofit fontScale="90000"/>
          </a:bodyPr>
          <a:p>
            <a:r>
              <a:rPr lang="en-US" b="1">
                <a:sym typeface="+mn-ea"/>
              </a:rPr>
              <a:t>GraphX  Operators </a:t>
            </a:r>
            <a:endParaRPr lang="en-US"/>
          </a:p>
        </p:txBody>
      </p:sp>
      <p:sp>
        <p:nvSpPr>
          <p:cNvPr id="3" name="Content Placeholder 2"/>
          <p:cNvSpPr>
            <a:spLocks noGrp="1"/>
          </p:cNvSpPr>
          <p:nvPr>
            <p:ph idx="1"/>
          </p:nvPr>
        </p:nvSpPr>
        <p:spPr>
          <a:xfrm>
            <a:off x="634365" y="934085"/>
            <a:ext cx="10515600" cy="5923915"/>
          </a:xfrm>
        </p:spPr>
        <p:txBody>
          <a:bodyPr>
            <a:normAutofit fontScale="50000"/>
          </a:bodyPr>
          <a:p>
            <a:r>
              <a:rPr lang="en-US" sz="4000" b="1"/>
              <a:t>GraphX, a graph processing platform built on Apache Spark, has a variety of operators for graph processing: </a:t>
            </a:r>
            <a:endParaRPr lang="en-US" sz="4000" b="1"/>
          </a:p>
          <a:p>
            <a:r>
              <a:rPr lang="en-US"/>
              <a:t>P</a:t>
            </a:r>
            <a:r>
              <a:rPr lang="en-US" sz="4000"/>
              <a:t>roperty operators: Use user-defined functions to change the properties of vertices and edges </a:t>
            </a:r>
            <a:endParaRPr lang="en-US" sz="4000"/>
          </a:p>
          <a:p>
            <a:r>
              <a:rPr lang="en-US" sz="4000"/>
              <a:t>Structural operators: Work on the structure of a graph to create a new graph </a:t>
            </a:r>
            <a:endParaRPr lang="en-US" sz="4000"/>
          </a:p>
          <a:p>
            <a:r>
              <a:rPr lang="en-US" sz="4000"/>
              <a:t>Join operators: Connect the properties of vertices with external data sources </a:t>
            </a:r>
            <a:endParaRPr lang="en-US" sz="4000"/>
          </a:p>
          <a:p>
            <a:r>
              <a:rPr lang="en-US" sz="4000"/>
              <a:t>Aggregate messages: Apply a user-defined function to each edge triplet in the graph </a:t>
            </a:r>
            <a:endParaRPr lang="en-US" sz="4000"/>
          </a:p>
          <a:p>
            <a:endParaRPr lang="en-US" sz="4000"/>
          </a:p>
          <a:p>
            <a:pPr marL="0" indent="0">
              <a:buNone/>
            </a:pPr>
            <a:r>
              <a:rPr lang="en-US" sz="4000" b="1"/>
              <a:t>Here are some examples of GraphX operators: </a:t>
            </a:r>
            <a:endParaRPr lang="en-US" sz="4000" b="1"/>
          </a:p>
          <a:p>
            <a:r>
              <a:rPr lang="en-US" sz="4000"/>
              <a:t>Reverse operator: Creates a new graph by reversing all the edges in the graph. This can be useful for computing the inverse PageRank. </a:t>
            </a:r>
            <a:endParaRPr lang="en-US" sz="4000"/>
          </a:p>
          <a:p>
            <a:r>
              <a:rPr lang="en-US" sz="4000"/>
              <a:t>Subgraph operator: Selects vertices and edges of interest. </a:t>
            </a:r>
            <a:endParaRPr lang="en-US" sz="4000"/>
          </a:p>
          <a:p>
            <a:r>
              <a:rPr lang="en-US" sz="4000"/>
              <a:t>Mask operator: Creates a subgraph by returning a graph that contains the vertices and edges found in the input graph. </a:t>
            </a:r>
            <a:endParaRPr lang="en-US" sz="4000"/>
          </a:p>
          <a:p>
            <a:r>
              <a:rPr lang="en-US" sz="4000"/>
              <a:t>GroupEdges operator: Merges parallel edges in a multigraph. </a:t>
            </a:r>
            <a:endParaRPr lang="en-US" sz="4000"/>
          </a:p>
          <a:p>
            <a:r>
              <a:rPr lang="en-US" sz="4000"/>
              <a:t>Union, intersection, and difference operators: Combine two or more graphs into a single graph. </a:t>
            </a:r>
            <a:endParaRPr lang="en-US" sz="4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98170" y="546735"/>
            <a:ext cx="10515600" cy="5977255"/>
          </a:xfrm>
        </p:spPr>
        <p:txBody>
          <a:bodyPr>
            <a:normAutofit lnSpcReduction="10000"/>
          </a:bodyPr>
          <a:p>
            <a:pPr algn="just"/>
            <a:r>
              <a:rPr lang="en-US"/>
              <a:t>The property graph is a directed multigraph with user defined objects attached to each vertex and edge. A directed multigraph is a directed graph with potentially multiple parallel edges sharing the same source and destination vertex. The ability to support parallel edges simplifies modeling scenarios where there can be multiple relationships.</a:t>
            </a:r>
            <a:endParaRPr lang="en-US"/>
          </a:p>
          <a:p>
            <a:pPr algn="just"/>
            <a:endParaRPr lang="en-US"/>
          </a:p>
          <a:p>
            <a:pPr algn="just"/>
            <a:r>
              <a:rPr lang="en-US"/>
              <a:t>The core operators that have optimized implementations are defined in Graph and convenient operators that are expressed as a compositions of the core operators are defined in GraphOps</a:t>
            </a:r>
            <a:endParaRPr lang="en-US"/>
          </a:p>
          <a:p>
            <a:pPr algn="just"/>
            <a:endParaRPr lang="en-US"/>
          </a:p>
          <a:p>
            <a:pPr algn="just"/>
            <a:r>
              <a:rPr lang="en-US"/>
              <a:t>Ref:</a:t>
            </a:r>
            <a:endParaRPr lang="en-US"/>
          </a:p>
          <a:p>
            <a:pPr marL="457200" indent="-457200" algn="just">
              <a:buAutoNum type="arabicPeriod"/>
            </a:pPr>
            <a:r>
              <a:rPr lang="en-US" sz="2000"/>
              <a:t>https://spark.apache.org/docs/latest/graphx-programming-guide.html </a:t>
            </a:r>
            <a:endParaRPr lang="en-US" sz="2000"/>
          </a:p>
          <a:p>
            <a:pPr marL="457200" indent="-457200" algn="just">
              <a:buAutoNum type="arabicPeriod"/>
            </a:pPr>
            <a:r>
              <a:rPr lang="en-US" sz="2000"/>
              <a:t>https://spark.apache.org/docs/latest/graphx-programming-guide.html</a:t>
            </a:r>
            <a:endParaRPr lang="en-US" sz="2000"/>
          </a:p>
          <a:p>
            <a:pPr marL="457200" indent="-457200" algn="just">
              <a:buAutoNum type="arabicPeriod"/>
            </a:pPr>
            <a:endParaRPr lang="en-US"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GraphX Overview</a:t>
            </a:r>
            <a:endParaRPr lang="en-US"/>
          </a:p>
        </p:txBody>
      </p:sp>
      <p:sp>
        <p:nvSpPr>
          <p:cNvPr id="3" name="Content Placeholder 2"/>
          <p:cNvSpPr>
            <a:spLocks noGrp="1"/>
          </p:cNvSpPr>
          <p:nvPr>
            <p:ph idx="1"/>
          </p:nvPr>
        </p:nvSpPr>
        <p:spPr/>
        <p:txBody>
          <a:bodyPr>
            <a:normAutofit fontScale="80000"/>
          </a:bodyPr>
          <a:p>
            <a:pPr marL="0" indent="0">
              <a:buNone/>
            </a:pPr>
            <a:r>
              <a:rPr lang="en-US"/>
              <a:t>GraphX is a component of Apache Spark for processing and analyzing large-scale graphs. It integrates graph-parallel computation with Spark’s resilient distributed datasets (RDDs), allowing developers to embed graph computation within Spark applications.</a:t>
            </a:r>
            <a:endParaRPr lang="en-US"/>
          </a:p>
          <a:p>
            <a:endParaRPr lang="en-US"/>
          </a:p>
          <a:p>
            <a:r>
              <a:rPr lang="en-US" b="1"/>
              <a:t>Key Features:</a:t>
            </a:r>
            <a:endParaRPr lang="en-US" b="1"/>
          </a:p>
          <a:p>
            <a:endParaRPr lang="en-US"/>
          </a:p>
          <a:p>
            <a:r>
              <a:rPr lang="en-US"/>
              <a:t>Flexible: Combines graph processing with data-parallel pipelines.</a:t>
            </a:r>
            <a:endParaRPr lang="en-US"/>
          </a:p>
          <a:p>
            <a:r>
              <a:rPr lang="en-US"/>
              <a:t>Unified API: Same API for graph and data analytics (unified with DataFrames and RDDs).</a:t>
            </a:r>
            <a:endParaRPr lang="en-US"/>
          </a:p>
          <a:p>
            <a:r>
              <a:rPr lang="en-US"/>
              <a:t>Scalable: Designed for large-scale graph processing in distributed environments.</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Why Graphs Matter in Machine Learning</a:t>
            </a:r>
            <a:endParaRPr lang="en-US" b="1"/>
          </a:p>
        </p:txBody>
      </p:sp>
      <p:sp>
        <p:nvSpPr>
          <p:cNvPr id="3" name="Content Placeholder 2"/>
          <p:cNvSpPr>
            <a:spLocks noGrp="1"/>
          </p:cNvSpPr>
          <p:nvPr>
            <p:ph idx="1"/>
          </p:nvPr>
        </p:nvSpPr>
        <p:spPr>
          <a:xfrm>
            <a:off x="713740" y="1426210"/>
            <a:ext cx="10515600" cy="4351338"/>
          </a:xfrm>
        </p:spPr>
        <p:txBody>
          <a:bodyPr>
            <a:normAutofit fontScale="80000"/>
          </a:bodyPr>
          <a:p>
            <a:endParaRPr lang="en-US"/>
          </a:p>
          <a:p>
            <a:r>
              <a:rPr lang="en-US"/>
              <a:t>Relational Data: Many machine learning problems (e.g., social networks, recommender systems, transportation networks) are inherently graph-structured.</a:t>
            </a:r>
            <a:endParaRPr lang="en-US"/>
          </a:p>
          <a:p>
            <a:r>
              <a:rPr lang="en-US"/>
              <a:t>Graph Embeddings: Machine learning uses graph embeddings to represent graph nodes in a continuous vector space for tasks like node classification, link prediction, etc.</a:t>
            </a:r>
            <a:endParaRPr lang="en-US"/>
          </a:p>
          <a:p>
            <a:pPr marL="0" indent="0">
              <a:buNone/>
            </a:pPr>
            <a:endParaRPr lang="en-US" b="1"/>
          </a:p>
          <a:p>
            <a:pPr marL="0" indent="0">
              <a:buNone/>
            </a:pPr>
            <a:r>
              <a:rPr lang="en-US" b="1"/>
              <a:t>Applications:</a:t>
            </a:r>
            <a:endParaRPr lang="en-US" b="1"/>
          </a:p>
          <a:p>
            <a:r>
              <a:rPr lang="en-US"/>
              <a:t>Fraud detection</a:t>
            </a:r>
            <a:endParaRPr lang="en-US"/>
          </a:p>
          <a:p>
            <a:r>
              <a:rPr lang="en-US"/>
              <a:t>Social network analysis</a:t>
            </a:r>
            <a:endParaRPr lang="en-US"/>
          </a:p>
          <a:p>
            <a:r>
              <a:rPr lang="en-US"/>
              <a:t>Recommender systems (collaborative filtering)</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What is Graph-Structured Data?</a:t>
            </a:r>
            <a:endParaRPr lang="en-US" b="1"/>
          </a:p>
        </p:txBody>
      </p:sp>
      <p:sp>
        <p:nvSpPr>
          <p:cNvPr id="3" name="Content Placeholder 2"/>
          <p:cNvSpPr>
            <a:spLocks noGrp="1"/>
          </p:cNvSpPr>
          <p:nvPr>
            <p:ph idx="1"/>
          </p:nvPr>
        </p:nvSpPr>
        <p:spPr/>
        <p:txBody>
          <a:bodyPr>
            <a:normAutofit fontScale="90000" lnSpcReduction="20000"/>
          </a:bodyPr>
          <a:p>
            <a:pPr marL="0" indent="0" algn="just">
              <a:buNone/>
            </a:pPr>
            <a:r>
              <a:rPr lang="en-US"/>
              <a:t>Data that can be represented as a set of entities (nodes/vertices) and relationships (edges) between them. Common in domains like:</a:t>
            </a:r>
            <a:endParaRPr lang="en-US"/>
          </a:p>
          <a:p>
            <a:pPr marL="0" indent="0" algn="just">
              <a:buNone/>
            </a:pPr>
            <a:endParaRPr lang="en-US"/>
          </a:p>
          <a:p>
            <a:pPr algn="just"/>
            <a:r>
              <a:rPr lang="en-US"/>
              <a:t>Social Networks</a:t>
            </a:r>
            <a:endParaRPr lang="en-US"/>
          </a:p>
          <a:p>
            <a:pPr algn="just"/>
            <a:r>
              <a:rPr lang="en-US"/>
              <a:t>Transportation Networks</a:t>
            </a:r>
            <a:endParaRPr lang="en-US"/>
          </a:p>
          <a:p>
            <a:pPr algn="just"/>
            <a:r>
              <a:rPr lang="en-US"/>
              <a:t>Knowledge Graphs (e.g., Wikipedia)</a:t>
            </a:r>
            <a:endParaRPr lang="en-US"/>
          </a:p>
          <a:p>
            <a:pPr marL="0" indent="0" algn="just">
              <a:buNone/>
            </a:pPr>
            <a:endParaRPr lang="en-US" b="1"/>
          </a:p>
          <a:p>
            <a:pPr marL="0" indent="0" algn="just">
              <a:buNone/>
            </a:pPr>
            <a:r>
              <a:rPr lang="en-US" b="1"/>
              <a:t>Key Components:</a:t>
            </a:r>
            <a:endParaRPr lang="en-US" b="1"/>
          </a:p>
          <a:p>
            <a:pPr algn="just"/>
            <a:endParaRPr lang="en-US"/>
          </a:p>
          <a:p>
            <a:pPr algn="just"/>
            <a:r>
              <a:rPr lang="en-US"/>
              <a:t>Vertices: Entities (e.g., users, locations)</a:t>
            </a:r>
            <a:endParaRPr lang="en-US"/>
          </a:p>
          <a:p>
            <a:pPr algn="just"/>
            <a:r>
              <a:rPr lang="en-US"/>
              <a:t>Edges: Relationships or interactions (e.g., friend connection, flight route)</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Graph Analytics</a:t>
            </a:r>
            <a:endParaRPr lang="en-US"/>
          </a:p>
        </p:txBody>
      </p:sp>
      <p:sp>
        <p:nvSpPr>
          <p:cNvPr id="3" name="Content Placeholder 2"/>
          <p:cNvSpPr>
            <a:spLocks noGrp="1"/>
          </p:cNvSpPr>
          <p:nvPr>
            <p:ph idx="1"/>
          </p:nvPr>
        </p:nvSpPr>
        <p:spPr>
          <a:xfrm>
            <a:off x="741045" y="1630045"/>
            <a:ext cx="10515600" cy="4351338"/>
          </a:xfrm>
        </p:spPr>
        <p:txBody>
          <a:bodyPr>
            <a:normAutofit lnSpcReduction="10000"/>
          </a:bodyPr>
          <a:p>
            <a:pPr marL="0" indent="0" algn="just">
              <a:buNone/>
            </a:pPr>
            <a:r>
              <a:rPr lang="en-US"/>
              <a:t>Property Graphs</a:t>
            </a:r>
            <a:endParaRPr lang="en-US"/>
          </a:p>
          <a:p>
            <a:pPr marL="0" indent="0" algn="just">
              <a:buNone/>
            </a:pPr>
            <a:r>
              <a:rPr lang="en-US"/>
              <a:t>A property graph is a graph where both vertices and edges have associated properties (key-value pairs).</a:t>
            </a:r>
            <a:endParaRPr lang="en-US"/>
          </a:p>
          <a:p>
            <a:pPr marL="0" indent="0" algn="just">
              <a:buNone/>
            </a:pPr>
            <a:endParaRPr lang="en-US"/>
          </a:p>
          <a:p>
            <a:pPr marL="0" indent="0" algn="just">
              <a:buNone/>
            </a:pPr>
            <a:r>
              <a:rPr lang="en-US"/>
              <a:t>Components:</a:t>
            </a:r>
            <a:endParaRPr lang="en-US"/>
          </a:p>
          <a:p>
            <a:pPr algn="just"/>
            <a:r>
              <a:rPr lang="en-US"/>
              <a:t>Vertices: Represent entities with attributes (e.g., person with name and age).</a:t>
            </a:r>
            <a:endParaRPr lang="en-US"/>
          </a:p>
          <a:p>
            <a:pPr algn="just"/>
            <a:r>
              <a:rPr lang="en-US"/>
              <a:t>Edges: Represent relationships with properties (e.g., 'friend', 'colleague').</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Common Graph Operators</a:t>
            </a:r>
            <a:endParaRPr lang="en-US" b="1"/>
          </a:p>
        </p:txBody>
      </p:sp>
      <p:sp>
        <p:nvSpPr>
          <p:cNvPr id="3" name="Content Placeholder 2"/>
          <p:cNvSpPr>
            <a:spLocks noGrp="1"/>
          </p:cNvSpPr>
          <p:nvPr>
            <p:ph idx="1"/>
          </p:nvPr>
        </p:nvSpPr>
        <p:spPr>
          <a:xfrm>
            <a:off x="988695" y="1452880"/>
            <a:ext cx="10515600" cy="4351338"/>
          </a:xfrm>
        </p:spPr>
        <p:txBody>
          <a:bodyPr/>
          <a:p>
            <a:r>
              <a:rPr lang="en-US"/>
              <a:t>Subgraph: Extracts a subgraph based on vertex/edge properties.</a:t>
            </a:r>
            <a:endParaRPr lang="en-US"/>
          </a:p>
          <a:p>
            <a:r>
              <a:rPr lang="en-US"/>
              <a:t>Join: Combines vertex/edge attributes from external datasets.</a:t>
            </a:r>
            <a:endParaRPr lang="en-US"/>
          </a:p>
          <a:p>
            <a:r>
              <a:rPr lang="en-US"/>
              <a:t>Aggregate Messages: Propagates and aggregates information over edges.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sym typeface="+mn-ea"/>
              </a:rPr>
              <a:t>Distributed Graphs</a:t>
            </a:r>
            <a:br>
              <a:rPr lang="en-US" b="1">
                <a:sym typeface="+mn-ea"/>
              </a:rPr>
            </a:br>
            <a:endParaRPr lang="en-US" b="1"/>
          </a:p>
        </p:txBody>
      </p:sp>
      <p:sp>
        <p:nvSpPr>
          <p:cNvPr id="3" name="Content Placeholder 2"/>
          <p:cNvSpPr>
            <a:spLocks noGrp="1"/>
          </p:cNvSpPr>
          <p:nvPr>
            <p:ph idx="1"/>
          </p:nvPr>
        </p:nvSpPr>
        <p:spPr>
          <a:xfrm>
            <a:off x="695960" y="1088390"/>
            <a:ext cx="10515600" cy="5292090"/>
          </a:xfrm>
        </p:spPr>
        <p:txBody>
          <a:bodyPr>
            <a:normAutofit fontScale="90000" lnSpcReduction="10000"/>
          </a:bodyPr>
          <a:p>
            <a:r>
              <a:rPr lang="en-US"/>
              <a:t>Distributed Graph Processing: GraphX divides graphs into partitions that are processed in parallel across Spark clusters.</a:t>
            </a:r>
            <a:endParaRPr lang="en-US"/>
          </a:p>
          <a:p>
            <a:r>
              <a:rPr lang="en-US"/>
              <a:t>Allows processing of massive graphs that do not fit into a single machine's memory.</a:t>
            </a:r>
            <a:endParaRPr lang="en-US"/>
          </a:p>
          <a:p>
            <a:endParaRPr lang="en-US"/>
          </a:p>
          <a:p>
            <a:pPr marL="0" indent="0">
              <a:buNone/>
            </a:pPr>
            <a:r>
              <a:rPr lang="en-US" b="1"/>
              <a:t>GraphX Unified Analytics </a:t>
            </a:r>
            <a:r>
              <a:rPr lang="en-US"/>
              <a:t>Unified API for Graph and Data</a:t>
            </a:r>
            <a:endParaRPr lang="en-US"/>
          </a:p>
          <a:p>
            <a:pPr marL="0" indent="0">
              <a:buNone/>
            </a:pPr>
            <a:r>
              <a:rPr lang="en-US"/>
              <a:t>GraphX integrates tightly with Spark, allowing users to perform both graph and relational data analysis using a consistent API.</a:t>
            </a:r>
            <a:endParaRPr lang="en-US"/>
          </a:p>
          <a:p>
            <a:pPr marL="0" indent="0">
              <a:buNone/>
            </a:pPr>
            <a:endParaRPr lang="en-US"/>
          </a:p>
          <a:p>
            <a:pPr marL="0" indent="0">
              <a:buNone/>
            </a:pPr>
            <a:r>
              <a:rPr lang="en-US" b="1"/>
              <a:t>GraphX vs. GraphFrames:</a:t>
            </a:r>
            <a:endParaRPr lang="en-US" b="1"/>
          </a:p>
          <a:p>
            <a:r>
              <a:rPr lang="en-US"/>
              <a:t>GraphX: Optimized for RDD-based operations.</a:t>
            </a:r>
            <a:endParaRPr lang="en-US"/>
          </a:p>
          <a:p>
            <a:r>
              <a:rPr lang="en-US"/>
              <a:t>GraphFrames: Built on top of Spark DataFrames, providing easier-to-use graph operations.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8685"/>
          </a:xfrm>
        </p:spPr>
        <p:txBody>
          <a:bodyPr>
            <a:normAutofit fontScale="90000"/>
          </a:bodyPr>
          <a:p>
            <a:r>
              <a:rPr lang="en-US" b="1"/>
              <a:t>Business use cases for a machine learning system</a:t>
            </a:r>
            <a:endParaRPr lang="en-US" b="1"/>
          </a:p>
        </p:txBody>
      </p:sp>
      <p:sp>
        <p:nvSpPr>
          <p:cNvPr id="3" name="Content Placeholder 2"/>
          <p:cNvSpPr>
            <a:spLocks noGrp="1"/>
          </p:cNvSpPr>
          <p:nvPr>
            <p:ph idx="1"/>
          </p:nvPr>
        </p:nvSpPr>
        <p:spPr>
          <a:xfrm>
            <a:off x="784860" y="1497330"/>
            <a:ext cx="10515600" cy="5160010"/>
          </a:xfrm>
        </p:spPr>
        <p:txBody>
          <a:bodyPr>
            <a:normAutofit lnSpcReduction="10000"/>
          </a:bodyPr>
          <a:p>
            <a:r>
              <a:rPr lang="en-US" b="1"/>
              <a:t>Why doesn’t MovieStream simply continue with human-driven decisions?</a:t>
            </a:r>
            <a:r>
              <a:rPr lang="en-US"/>
              <a:t> </a:t>
            </a:r>
            <a:endParaRPr lang="en-US"/>
          </a:p>
          <a:p>
            <a:pPr marL="0" indent="0">
              <a:buNone/>
            </a:pPr>
            <a:r>
              <a:rPr lang="en-US"/>
              <a:t>There are  many reasons to use machine learning but the most important ones are mentioned here:</a:t>
            </a:r>
            <a:endParaRPr lang="en-US"/>
          </a:p>
          <a:p>
            <a:pPr marL="0" indent="0">
              <a:buNone/>
            </a:pPr>
            <a:endParaRPr lang="en-US"/>
          </a:p>
          <a:p>
            <a:r>
              <a:rPr lang="en-US"/>
              <a:t>The scale of data involved means that full human involvement quickly becomes infeasible as MovieStream grows </a:t>
            </a:r>
            <a:endParaRPr lang="en-US"/>
          </a:p>
          <a:p>
            <a:r>
              <a:rPr lang="en-US"/>
              <a:t> Model-driven approaches such as machine learning and statistics can often benefit from uncovering patterns that cannot be seen by humans (due to the size and complexity of the datasets)</a:t>
            </a:r>
            <a:endParaRPr lang="en-US"/>
          </a:p>
          <a:p>
            <a:r>
              <a:rPr lang="en-US"/>
              <a:t>Model-driven approaches can avoid human and emotional biases (as long as the correct processes are carefully applied)</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b="8872"/>
          <a:stretch>
            <a:fillRect/>
          </a:stretch>
        </p:blipFill>
        <p:spPr>
          <a:xfrm>
            <a:off x="1028065" y="454660"/>
            <a:ext cx="9423400" cy="56965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657860"/>
            <a:ext cx="10515600" cy="606425"/>
          </a:xfrm>
        </p:spPr>
        <p:txBody>
          <a:bodyPr>
            <a:normAutofit fontScale="90000"/>
          </a:bodyPr>
          <a:p>
            <a:r>
              <a:rPr lang="en-US" b="1"/>
              <a:t>Personalization</a:t>
            </a:r>
            <a:br>
              <a:rPr lang="en-US"/>
            </a:br>
            <a:endParaRPr lang="en-US"/>
          </a:p>
        </p:txBody>
      </p:sp>
      <p:sp>
        <p:nvSpPr>
          <p:cNvPr id="3" name="Content Placeholder 2"/>
          <p:cNvSpPr>
            <a:spLocks noGrp="1"/>
          </p:cNvSpPr>
          <p:nvPr>
            <p:ph idx="1"/>
          </p:nvPr>
        </p:nvSpPr>
        <p:spPr>
          <a:xfrm>
            <a:off x="589280" y="946150"/>
            <a:ext cx="11229340" cy="5683250"/>
          </a:xfrm>
        </p:spPr>
        <p:txBody>
          <a:bodyPr>
            <a:normAutofit fontScale="90000"/>
          </a:bodyPr>
          <a:p>
            <a:pPr marL="0" indent="0">
              <a:buNone/>
            </a:pPr>
            <a:r>
              <a:rPr lang="en-US">
                <a:sym typeface="+mn-ea"/>
              </a:rPr>
              <a:t>Perhaps one of the most important potential applications of machine learning in  MovieStream’s business is personalization.</a:t>
            </a:r>
            <a:endParaRPr lang="en-US">
              <a:sym typeface="+mn-ea"/>
            </a:endParaRPr>
          </a:p>
          <a:p>
            <a:pPr marL="0" indent="0">
              <a:buNone/>
            </a:pPr>
            <a:endParaRPr lang="en-US">
              <a:sym typeface="+mn-ea"/>
            </a:endParaRPr>
          </a:p>
          <a:p>
            <a:pPr marL="0" indent="0" algn="just">
              <a:buNone/>
            </a:pPr>
            <a:r>
              <a:rPr lang="en-US" b="1"/>
              <a:t>Recommendations</a:t>
            </a:r>
            <a:r>
              <a:rPr lang="en-US"/>
              <a:t> </a:t>
            </a:r>
            <a:endParaRPr lang="en-US"/>
          </a:p>
          <a:p>
            <a:pPr marL="0" indent="0" algn="just">
              <a:buNone/>
            </a:pPr>
            <a:r>
              <a:rPr lang="en-US"/>
              <a:t>These are essentially a subset of personalization. Recommendation  generally refers to presenting a user with a list of items that we hope the user will be interested in.</a:t>
            </a:r>
            <a:endParaRPr lang="en-US"/>
          </a:p>
          <a:p>
            <a:pPr marL="0" indent="0" algn="just">
              <a:buNone/>
            </a:pPr>
            <a:endParaRPr lang="en-US"/>
          </a:p>
          <a:p>
            <a:pPr marL="0" indent="0" algn="just">
              <a:buNone/>
            </a:pPr>
            <a:r>
              <a:rPr lang="en-US"/>
              <a:t>Personalization is very similar to recommendations, but while recommendations </a:t>
            </a:r>
            <a:endParaRPr lang="en-US"/>
          </a:p>
          <a:p>
            <a:pPr marL="0" indent="0" algn="just">
              <a:buNone/>
            </a:pPr>
            <a:r>
              <a:rPr lang="en-US"/>
              <a:t>are usually focused on an explicit presentation of products or content to the user, </a:t>
            </a:r>
            <a:endParaRPr lang="en-US"/>
          </a:p>
          <a:p>
            <a:pPr marL="0" indent="0" algn="just">
              <a:buNone/>
            </a:pPr>
            <a:r>
              <a:rPr lang="en-US"/>
              <a:t>personalization is more generic and, often, more implicit. </a:t>
            </a:r>
            <a:endParaRPr lang="en-US"/>
          </a:p>
          <a:p>
            <a:pPr marL="0" indent="0" algn="just">
              <a:buNone/>
            </a:pPr>
            <a:endParaRPr lang="en-US"/>
          </a:p>
          <a:p>
            <a:pPr marL="0" indent="0" algn="just">
              <a:buNone/>
            </a:pPr>
            <a:r>
              <a:rPr lang="en-US"/>
              <a:t> </a:t>
            </a:r>
            <a:endParaRPr lang="en-US"/>
          </a:p>
          <a:p>
            <a:pPr marL="0" indent="0" algn="just">
              <a:buNone/>
            </a:pPr>
            <a:endParaRPr lang="en-US"/>
          </a:p>
          <a:p>
            <a:pPr marL="0" indent="0" algn="just">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13690" y="116205"/>
            <a:ext cx="10950575" cy="837565"/>
          </a:xfrm>
        </p:spPr>
        <p:txBody>
          <a:bodyPr>
            <a:normAutofit fontScale="90000"/>
          </a:bodyPr>
          <a:p>
            <a:r>
              <a:rPr lang="en-US" b="1"/>
              <a:t>Targeted marketing and customer segmentation</a:t>
            </a:r>
            <a:endParaRPr lang="en-US" b="1"/>
          </a:p>
        </p:txBody>
      </p:sp>
      <p:sp>
        <p:nvSpPr>
          <p:cNvPr id="3" name="Content Placeholder 2"/>
          <p:cNvSpPr>
            <a:spLocks noGrp="1"/>
          </p:cNvSpPr>
          <p:nvPr>
            <p:ph idx="1"/>
          </p:nvPr>
        </p:nvSpPr>
        <p:spPr>
          <a:xfrm>
            <a:off x="313690" y="1158240"/>
            <a:ext cx="11545570" cy="5426075"/>
          </a:xfrm>
        </p:spPr>
        <p:txBody>
          <a:bodyPr>
            <a:normAutofit/>
          </a:bodyPr>
          <a:p>
            <a:pPr marL="0" indent="0" algn="just">
              <a:buNone/>
            </a:pPr>
            <a:r>
              <a:rPr lang="en-US"/>
              <a:t>Targeted marketing uses a model to select what to target at users. While generally recommendations and personalization are  focused on a one-to-one situation, segmentation approaches might try to assign users into groups based on characteristics and, possibly, behavioral data.</a:t>
            </a:r>
            <a:endParaRPr lang="en-US"/>
          </a:p>
          <a:p>
            <a:pPr marL="0" indent="0" algn="just">
              <a:buNone/>
            </a:pPr>
            <a:endParaRPr lang="en-US"/>
          </a:p>
          <a:p>
            <a:pPr marL="0" indent="0" algn="just">
              <a:buNone/>
            </a:pPr>
            <a:r>
              <a:rPr lang="en-US">
                <a:sym typeface="+mn-ea"/>
              </a:rPr>
              <a:t>The  approach might be fairly simple or might involve a machine learning model such as clustering.</a:t>
            </a:r>
            <a:endParaRPr lang="en-US">
              <a:sym typeface="+mn-ea"/>
            </a:endParaRPr>
          </a:p>
          <a:p>
            <a:pPr marL="0" indent="0" algn="just">
              <a:buNone/>
            </a:pPr>
            <a:endParaRPr lang="en-US">
              <a:sym typeface="+mn-ea"/>
            </a:endParaRPr>
          </a:p>
          <a:p>
            <a:pPr marL="0" indent="0" algn="just">
              <a:buNone/>
            </a:pPr>
            <a:r>
              <a:rPr lang="en-US">
                <a:sym typeface="+mn-ea"/>
              </a:rPr>
              <a:t> Either way, the result is a set of segment assignments that might allow us to understand the broad characteristics of each group of users, what makes them similar to each other within a group, and what makes them different from others in  different groups.</a:t>
            </a:r>
            <a:endParaRPr lang="en-US"/>
          </a:p>
          <a:p>
            <a:pPr marL="0" indent="0" algn="just">
              <a:buNone/>
            </a:pPr>
            <a:endParaRPr 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4_1*l_h_f*1_1_1"/>
  <p:tag name="KSO_WM_TEMPLATE_CATEGORY" val="diagram"/>
  <p:tag name="KSO_WM_TEMPLATE_INDEX" val="20237924"/>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1.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4_1*l_h_a*1_1_1"/>
  <p:tag name="KSO_WM_TEMPLATE_CATEGORY" val="diagram"/>
  <p:tag name="KSO_WM_TEMPLATE_INDEX" val="20237924"/>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1"/>
</p:tagLst>
</file>

<file path=ppt/tags/tag12.xml><?xml version="1.0" encoding="utf-8"?>
<p:tagLst xmlns:p="http://schemas.openxmlformats.org/presentationml/2006/main">
  <p:tag name="KSO_WM_DIAGRAM_MAX_ITEMCNT" val="4"/>
  <p:tag name="KSO_WM_DIAGRAM_MIN_ITEMCNT" val="2"/>
  <p:tag name="KSO_WM_DIAGRAM_VIRTUALLY_FRAME" val="{&quot;height&quot;:365.6499938964844,&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7924_1*l_h_i*1_2_2"/>
  <p:tag name="KSO_WM_TEMPLATE_CATEGORY" val="diagram"/>
  <p:tag name="KSO_WM_TEMPLATE_INDEX" val="20237924"/>
  <p:tag name="KSO_WM_UNIT_LAYERLEVEL" val="1_1_1"/>
  <p:tag name="KSO_WM_TAG_VERSION" val="3.0"/>
  <p:tag name="KSO_WM_BEAUTIFY_FLAG" val="#wm#"/>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24_1*l_h_i*1_2_1"/>
  <p:tag name="KSO_WM_TEMPLATE_CATEGORY" val="diagram"/>
  <p:tag name="KSO_WM_TEMPLATE_INDEX" val="20237924"/>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14.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24_1*l_h_f*1_2_1"/>
  <p:tag name="KSO_WM_TEMPLATE_CATEGORY" val="diagram"/>
  <p:tag name="KSO_WM_TEMPLATE_INDEX" val="20237924"/>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5.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24_1*l_h_a*1_2_1"/>
  <p:tag name="KSO_WM_TEMPLATE_CATEGORY" val="diagram"/>
  <p:tag name="KSO_WM_TEMPLATE_INDEX" val="20237924"/>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1"/>
</p:tagLst>
</file>

<file path=ppt/tags/tag1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8.4*365.65"/>
  <p:tag name="KSO_WM_SLIDE_POSITION" val="346.8*107.375"/>
  <p:tag name="KSO_WM_SLIDE_LAYOUT" val="a_d_l"/>
  <p:tag name="KSO_WM_SLIDE_LAYOUT_CNT" val="1_1_1"/>
  <p:tag name="KSO_WM_SPECIAL_SOURCE" val="bdnull"/>
  <p:tag name="KSO_WM_DIAGRAM_GROUP_CODE" val="l1-1"/>
  <p:tag name="KSO_WM_SLIDE_DIAGTYPE" val="l"/>
  <p:tag name="KSO_WM_TEMPLATE_INDEX" val="20238249"/>
  <p:tag name="KSO_WM_TEMPLATE_SUBCATEGORY" val="0"/>
  <p:tag name="KSO_WM_SLIDE_INDEX" val="1"/>
  <p:tag name="KSO_WM_TAG_VERSION" val="3.0"/>
  <p:tag name="KSO_WM_SLIDE_ID" val="custom20238249_1"/>
  <p:tag name="KSO_WM_SLIDE_ITEM_CNT" val="3"/>
</p:tagLst>
</file>

<file path=ppt/tags/tag17.xml><?xml version="1.0" encoding="utf-8"?>
<p:tagLst xmlns:p="http://schemas.openxmlformats.org/presentationml/2006/main">
  <p:tag name="KSO_WM_BEAUTIFY_FLAG" val="#wm#"/>
  <p:tag name="KSO_WM_TEMPLATE_CATEGORY" val="custom"/>
  <p:tag name="KSO_WM_TEMPLATE_INDEX" val="20238249"/>
</p:tagLst>
</file>

<file path=ppt/tags/tag18.xml><?xml version="1.0" encoding="utf-8"?>
<p:tagLst xmlns:p="http://schemas.openxmlformats.org/presentationml/2006/main">
  <p:tag name="KSO_WM_BEAUTIFY_FLAG" val="#wm#"/>
  <p:tag name="KSO_WM_TEMPLATE_CATEGORY" val="custom"/>
  <p:tag name="KSO_WM_TEMPLATE_INDEX" val="20238249"/>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UNIT_VALUE" val="29"/>
  <p:tag name="KSO_WM_TEMPLATE_INDEX" val="20238249"/>
  <p:tag name="KSO_WM_UNIT_ID" val="custom20238249_1*a*1"/>
  <p:tag name="KSO_WM_UNIT_PRESET_TEXT" val="Your title here"/>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9_1*i*1"/>
  <p:tag name="KSO_WM_TEMPLATE_CATEGORY" val="custom"/>
  <p:tag name="KSO_WM_TEMPLATE_INDEX" val="2023824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xml><?xml version="1.0" encoding="utf-8"?>
<p:tagLst xmlns:p="http://schemas.openxmlformats.org/presentationml/2006/main">
  <p:tag name="KSO_WM_UNIT_VALUE" val="1233*871"/>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9_1*d*1"/>
  <p:tag name="KSO_WM_TEMPLATE_CATEGORY" val="custom"/>
  <p:tag name="KSO_WM_TEMPLATE_INDEX" val="20238249"/>
  <p:tag name="KSO_WM_UNIT_LAYERLEVEL" val="1"/>
  <p:tag name="KSO_WM_TAG_VERSION" val="3.0"/>
  <p:tag name="KSO_WM_BEAUTIFY_FLAG" val="#wm#"/>
  <p:tag name="KSO_WM_UNIT_LINE_FORE_SCHEMECOLOR_INDEX" val="13"/>
  <p:tag name="KSO_WM_UNIT_LINE_FILL_TYPE" val="2"/>
  <p:tag name="KSO_WM_UNIT_SHADOW_SCHEMECOLOR_INDEX" val="13"/>
  <p:tag name="KSO_WM_UNIT_USESOURCEFORMAT_APPLY" val="1"/>
</p:tagLst>
</file>

<file path=ppt/tags/tag8.xml><?xml version="1.0" encoding="utf-8"?>
<p:tagLst xmlns:p="http://schemas.openxmlformats.org/presentationml/2006/main">
  <p:tag name="KSO_WM_DIAGRAM_MAX_ITEMCNT" val="4"/>
  <p:tag name="KSO_WM_DIAGRAM_MIN_ITEMCNT" val="2"/>
  <p:tag name="KSO_WM_DIAGRAM_VIRTUALLY_FRAME" val="{&quot;height&quot;:365.6499938964844,&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7924_1*l_h_i*1_1_2"/>
  <p:tag name="KSO_WM_TEMPLATE_CATEGORY" val="diagram"/>
  <p:tag name="KSO_WM_TEMPLATE_INDEX" val="20237924"/>
  <p:tag name="KSO_WM_UNIT_LAYERLEVEL" val="1_1_1"/>
  <p:tag name="KSO_WM_TAG_VERSION" val="3.0"/>
  <p:tag name="KSO_WM_BEAUTIFY_FLAG" val="#wm#"/>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24_1*l_h_i*1_1_1"/>
  <p:tag name="KSO_WM_TEMPLATE_CATEGORY" val="diagram"/>
  <p:tag name="KSO_WM_TEMPLATE_INDEX" val="20237924"/>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25347</Words>
  <Application>WPS Presentation</Application>
  <PresentationFormat>Widescreen</PresentationFormat>
  <Paragraphs>386</Paragraphs>
  <Slides>60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60</vt:i4>
      </vt:variant>
    </vt:vector>
  </HeadingPairs>
  <TitlesOfParts>
    <vt:vector size="68" baseType="lpstr">
      <vt:lpstr>Arial</vt:lpstr>
      <vt:lpstr>SimSun</vt:lpstr>
      <vt:lpstr>Wingdings</vt:lpstr>
      <vt:lpstr>Calibri Light</vt:lpstr>
      <vt:lpstr>Calibri</vt:lpstr>
      <vt:lpstr>Microsoft YaHei</vt:lpstr>
      <vt:lpstr>Arial Unicode MS</vt:lpstr>
      <vt:lpstr>Office Theme</vt:lpstr>
      <vt:lpstr>UNIT -IV </vt:lpstr>
      <vt:lpstr>Designing a Machine  Learning System</vt:lpstr>
      <vt:lpstr>PowerPoint 演示文稿</vt:lpstr>
      <vt:lpstr>PowerPoint 演示文稿</vt:lpstr>
      <vt:lpstr>Movie Streams Example Architecture </vt:lpstr>
      <vt:lpstr>Business use cases for a machine learning system</vt:lpstr>
      <vt:lpstr>PowerPoint 演示文稿</vt:lpstr>
      <vt:lpstr>Personalization </vt:lpstr>
      <vt:lpstr>Targeted marketing and customer segmentation</vt:lpstr>
      <vt:lpstr>Predictive modeling and analytics</vt:lpstr>
      <vt:lpstr>Types of machine learning models</vt:lpstr>
      <vt:lpstr>PowerPoint 演示文稿</vt:lpstr>
      <vt:lpstr>PowerPoint 演示文稿</vt:lpstr>
      <vt:lpstr>Unsupervised learning: </vt:lpstr>
      <vt:lpstr>PowerPoint 演示文稿</vt:lpstr>
      <vt:lpstr>The components of a data-driven  machine learning system </vt:lpstr>
      <vt:lpstr>PowerPoint 演示文稿</vt:lpstr>
      <vt:lpstr>PowerPoint 演示文稿</vt:lpstr>
      <vt:lpstr>Batch versus real time</vt:lpstr>
      <vt:lpstr>PowerPoint 演示文稿</vt:lpstr>
      <vt:lpstr>An architecture for a machine learning  system</vt:lpstr>
      <vt:lpstr>PowerPoint 演示文稿</vt:lpstr>
      <vt:lpstr>PowerPoint 演示文稿</vt:lpstr>
      <vt:lpstr>PowerPoint 演示文稿</vt:lpstr>
      <vt:lpstr>PowerPoint 演示文稿</vt:lpstr>
      <vt:lpstr>PowerPoint 演示文稿</vt:lpstr>
      <vt:lpstr>Obtaining, Processing, and  Preparing Data with Spark</vt:lpstr>
      <vt:lpstr>PowerPoint 演示文稿</vt:lpstr>
      <vt:lpstr>The MovieLens 100k dataset</vt:lpstr>
      <vt:lpstr>PowerPoint 演示文稿</vt:lpstr>
      <vt:lpstr>Extracting useful features from your data</vt:lpstr>
      <vt:lpstr>Numerical features</vt:lpstr>
      <vt:lpstr>Categorical features</vt:lpstr>
      <vt:lpstr>PowerPoint 演示文稿</vt:lpstr>
      <vt:lpstr>Text features</vt:lpstr>
      <vt:lpstr>Normalizing features</vt:lpstr>
      <vt:lpstr>Using MLlib for feature normalization</vt:lpstr>
      <vt:lpstr>Summary</vt:lpstr>
      <vt:lpstr>Building a Recommendation Engine with Spark</vt:lpstr>
      <vt:lpstr>Recommendation engines are most effective in two general scenarios :</vt:lpstr>
      <vt:lpstr>Types of recommendation models</vt:lpstr>
      <vt:lpstr>Matrix factorization</vt:lpstr>
      <vt:lpstr>PowerPoint 演示文稿</vt:lpstr>
      <vt:lpstr>Implicit matrix factorization</vt:lpstr>
      <vt:lpstr>Building a Clustering Model with Spark</vt:lpstr>
      <vt:lpstr>Types of clustering models</vt:lpstr>
      <vt:lpstr>PowerPoint 演示文稿</vt:lpstr>
      <vt:lpstr>Variants</vt:lpstr>
      <vt:lpstr>Hierarchical clustering</vt:lpstr>
      <vt:lpstr>PowerPoint 演示文稿</vt:lpstr>
      <vt:lpstr>SPARK GRPHX </vt:lpstr>
      <vt:lpstr>GraphX  Operators </vt:lpstr>
      <vt:lpstr>PowerPoint 演示文稿</vt:lpstr>
      <vt:lpstr>GraphX Overview</vt:lpstr>
      <vt:lpstr>Why Graphs Matter in Machine Learning</vt:lpstr>
      <vt:lpstr>What is Graph-Structured Data?</vt:lpstr>
      <vt:lpstr>Graph Analytics</vt:lpstr>
      <vt:lpstr>Common Graph Operators</vt:lpstr>
      <vt:lpstr>Distributed Graphs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-IV </dc:title>
  <dc:creator>Dr Vanitha G CSE</dc:creator>
  <cp:lastModifiedBy>Dr. G. Vanitha Associate Profe</cp:lastModifiedBy>
  <cp:revision>21</cp:revision>
  <dcterms:created xsi:type="dcterms:W3CDTF">2024-10-03T04:49:00Z</dcterms:created>
  <dcterms:modified xsi:type="dcterms:W3CDTF">2024-10-25T08:33:52Z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D2113AAB54134590BF7E6E9A150811A3_13</vt:lpwstr>
  </property>
  <property fmtid="{D5CDD505-2E9C-101B-9397-08002B2CF9AE}" pid="3" name="KSOProductBuildVer">
    <vt:lpwstr>1033-12.2.0.18607</vt:lpwstr>
  </property>
</Properties>
</file>